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114"/>
  </p:notesMasterIdLst>
  <p:sldIdLst>
    <p:sldId id="256" r:id="rId2"/>
    <p:sldId id="257" r:id="rId3"/>
    <p:sldId id="258" r:id="rId4"/>
    <p:sldId id="390" r:id="rId5"/>
    <p:sldId id="385" r:id="rId6"/>
    <p:sldId id="391" r:id="rId7"/>
    <p:sldId id="389" r:id="rId8"/>
    <p:sldId id="387" r:id="rId9"/>
    <p:sldId id="263" r:id="rId10"/>
    <p:sldId id="264" r:id="rId11"/>
    <p:sldId id="267" r:id="rId12"/>
    <p:sldId id="477" r:id="rId13"/>
    <p:sldId id="478" r:id="rId14"/>
    <p:sldId id="496" r:id="rId15"/>
    <p:sldId id="393" r:id="rId16"/>
    <p:sldId id="394" r:id="rId17"/>
    <p:sldId id="395" r:id="rId18"/>
    <p:sldId id="396" r:id="rId19"/>
    <p:sldId id="397" r:id="rId20"/>
    <p:sldId id="398" r:id="rId21"/>
    <p:sldId id="399" r:id="rId22"/>
    <p:sldId id="400" r:id="rId23"/>
    <p:sldId id="402" r:id="rId24"/>
    <p:sldId id="403" r:id="rId25"/>
    <p:sldId id="404" r:id="rId26"/>
    <p:sldId id="497" r:id="rId27"/>
    <p:sldId id="405" r:id="rId28"/>
    <p:sldId id="419" r:id="rId29"/>
    <p:sldId id="406" r:id="rId30"/>
    <p:sldId id="407" r:id="rId31"/>
    <p:sldId id="408" r:id="rId32"/>
    <p:sldId id="409" r:id="rId33"/>
    <p:sldId id="410" r:id="rId34"/>
    <p:sldId id="411" r:id="rId35"/>
    <p:sldId id="412" r:id="rId36"/>
    <p:sldId id="413" r:id="rId37"/>
    <p:sldId id="414" r:id="rId38"/>
    <p:sldId id="415" r:id="rId39"/>
    <p:sldId id="495" r:id="rId40"/>
    <p:sldId id="498" r:id="rId41"/>
    <p:sldId id="416" r:id="rId42"/>
    <p:sldId id="417" r:id="rId43"/>
    <p:sldId id="418" r:id="rId44"/>
    <p:sldId id="499" r:id="rId45"/>
    <p:sldId id="492" r:id="rId46"/>
    <p:sldId id="500" r:id="rId47"/>
    <p:sldId id="501" r:id="rId48"/>
    <p:sldId id="509" r:id="rId49"/>
    <p:sldId id="510" r:id="rId50"/>
    <p:sldId id="511" r:id="rId51"/>
    <p:sldId id="512" r:id="rId52"/>
    <p:sldId id="493" r:id="rId53"/>
    <p:sldId id="367" r:id="rId54"/>
    <p:sldId id="434" r:id="rId55"/>
    <p:sldId id="433" r:id="rId56"/>
    <p:sldId id="432" r:id="rId57"/>
    <p:sldId id="428" r:id="rId58"/>
    <p:sldId id="430" r:id="rId59"/>
    <p:sldId id="431" r:id="rId60"/>
    <p:sldId id="427" r:id="rId61"/>
    <p:sldId id="476" r:id="rId62"/>
    <p:sldId id="436" r:id="rId63"/>
    <p:sldId id="486" r:id="rId64"/>
    <p:sldId id="485" r:id="rId65"/>
    <p:sldId id="487" r:id="rId66"/>
    <p:sldId id="488" r:id="rId67"/>
    <p:sldId id="489" r:id="rId68"/>
    <p:sldId id="440" r:id="rId69"/>
    <p:sldId id="494" r:id="rId70"/>
    <p:sldId id="441" r:id="rId71"/>
    <p:sldId id="442" r:id="rId72"/>
    <p:sldId id="443" r:id="rId73"/>
    <p:sldId id="444" r:id="rId74"/>
    <p:sldId id="449" r:id="rId75"/>
    <p:sldId id="435" r:id="rId76"/>
    <p:sldId id="451" r:id="rId77"/>
    <p:sldId id="452" r:id="rId78"/>
    <p:sldId id="508" r:id="rId79"/>
    <p:sldId id="506" r:id="rId80"/>
    <p:sldId id="454" r:id="rId81"/>
    <p:sldId id="455" r:id="rId82"/>
    <p:sldId id="456" r:id="rId83"/>
    <p:sldId id="457" r:id="rId84"/>
    <p:sldId id="458" r:id="rId85"/>
    <p:sldId id="459" r:id="rId86"/>
    <p:sldId id="480" r:id="rId87"/>
    <p:sldId id="481" r:id="rId88"/>
    <p:sldId id="482" r:id="rId89"/>
    <p:sldId id="483" r:id="rId90"/>
    <p:sldId id="484" r:id="rId91"/>
    <p:sldId id="505" r:id="rId92"/>
    <p:sldId id="460" r:id="rId93"/>
    <p:sldId id="462" r:id="rId94"/>
    <p:sldId id="463" r:id="rId95"/>
    <p:sldId id="468" r:id="rId96"/>
    <p:sldId id="469" r:id="rId97"/>
    <p:sldId id="464" r:id="rId98"/>
    <p:sldId id="507" r:id="rId99"/>
    <p:sldId id="470" r:id="rId100"/>
    <p:sldId id="368" r:id="rId101"/>
    <p:sldId id="369" r:id="rId102"/>
    <p:sldId id="370" r:id="rId103"/>
    <p:sldId id="371" r:id="rId104"/>
    <p:sldId id="372" r:id="rId105"/>
    <p:sldId id="373" r:id="rId106"/>
    <p:sldId id="374" r:id="rId107"/>
    <p:sldId id="375" r:id="rId108"/>
    <p:sldId id="376" r:id="rId109"/>
    <p:sldId id="490" r:id="rId110"/>
    <p:sldId id="491" r:id="rId111"/>
    <p:sldId id="382" r:id="rId112"/>
    <p:sldId id="383" r:id="rId11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autoAdjust="0"/>
    <p:restoredTop sz="83309" autoAdjust="0"/>
  </p:normalViewPr>
  <p:slideViewPr>
    <p:cSldViewPr>
      <p:cViewPr varScale="1">
        <p:scale>
          <a:sx n="62" d="100"/>
          <a:sy n="62" d="100"/>
        </p:scale>
        <p:origin x="-744" y="-78"/>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3" name="Shape 1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endParaRPr lang="en" dirty="0"/>
          </a:p>
        </p:txBody>
      </p:sp>
    </p:spTree>
    <p:extLst>
      <p:ext uri="{BB962C8B-B14F-4D97-AF65-F5344CB8AC3E}">
        <p14:creationId xmlns:p14="http://schemas.microsoft.com/office/powerpoint/2010/main" val="3672556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Shape 20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9" name="Shape 20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Thứ hai: Thiết bị kiểm tra thẻ </a:t>
            </a:r>
            <a:r>
              <a:rPr lang="en" b="1"/>
              <a:t>cần phải có kết nối mạng để kiểm tra thẻ</a:t>
            </a:r>
            <a:r>
              <a:rPr lang="en"/>
              <a:t>, việc này có thể sẽ gây cản trở nếu kết nối mạng chậm hoặc bị mất kết nối ở những nơi chưa có Internet.</a:t>
            </a:r>
          </a:p>
        </p:txBody>
      </p:sp>
    </p:spTree>
    <p:extLst>
      <p:ext uri="{BB962C8B-B14F-4D97-AF65-F5344CB8AC3E}">
        <p14:creationId xmlns:p14="http://schemas.microsoft.com/office/powerpoint/2010/main" val="37586777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Shape 20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17" name="Shape 20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Thứ ba: </a:t>
            </a:r>
            <a:r>
              <a:rPr lang="en" dirty="0" smtClean="0">
                <a:solidFill>
                  <a:schemeClr val="dk1"/>
                </a:solidFill>
              </a:rPr>
              <a:t>Xử</a:t>
            </a:r>
            <a:r>
              <a:rPr lang="en" baseline="0" dirty="0" smtClean="0">
                <a:solidFill>
                  <a:schemeClr val="dk1"/>
                </a:solidFill>
              </a:rPr>
              <a:t> lý giọng nói để hỗ trợ bác sĩ nhập dữ liệu còn nhiều hạn chế vì lý do vùng miền và từ đồng âm khác nghĩa trong tiếng việt.</a:t>
            </a:r>
            <a:endParaRPr lang="en" dirty="0">
              <a:solidFill>
                <a:schemeClr val="dk1"/>
              </a:solidFill>
            </a:endParaRPr>
          </a:p>
        </p:txBody>
      </p:sp>
    </p:spTree>
    <p:extLst>
      <p:ext uri="{BB962C8B-B14F-4D97-AF65-F5344CB8AC3E}">
        <p14:creationId xmlns:p14="http://schemas.microsoft.com/office/powerpoint/2010/main" val="15943118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Đây là mô hình triển khai hiện tại của hệ thống chúng tôi: mô hình </a:t>
            </a:r>
            <a:r>
              <a:rPr lang="en" b="1" dirty="0"/>
              <a:t>một công ty đơn dịch vụ</a:t>
            </a:r>
            <a:r>
              <a:rPr lang="en" dirty="0"/>
              <a:t>.</a:t>
            </a:r>
          </a:p>
          <a:p>
            <a:pPr marL="457200" lvl="0" indent="-228600">
              <a:spcBef>
                <a:spcPts val="0"/>
              </a:spcBef>
              <a:buChar char="-"/>
            </a:pPr>
            <a:r>
              <a:rPr lang="en" dirty="0"/>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Đây là mô hình triển khai hiện tại của hệ thống chúng tôi: mô hình </a:t>
            </a:r>
            <a:r>
              <a:rPr lang="en" b="1" dirty="0"/>
              <a:t>một công ty đơn dịch vụ</a:t>
            </a:r>
            <a:r>
              <a:rPr lang="en" dirty="0"/>
              <a:t>.</a:t>
            </a:r>
          </a:p>
          <a:p>
            <a:pPr marL="457200" lvl="0" indent="-228600">
              <a:spcBef>
                <a:spcPts val="0"/>
              </a:spcBef>
              <a:buChar char="-"/>
            </a:pPr>
            <a:r>
              <a:rPr lang="en" dirty="0"/>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90174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69450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lr>
                <a:schemeClr val="dk1"/>
              </a:buClr>
              <a:buChar char="-"/>
            </a:pPr>
            <a:endParaRPr lang="en" dirty="0">
              <a:solidFill>
                <a:schemeClr val="dk1"/>
              </a:solidFill>
            </a:endParaRPr>
          </a:p>
        </p:txBody>
      </p:sp>
    </p:spTree>
    <p:extLst>
      <p:ext uri="{BB962C8B-B14F-4D97-AF65-F5344CB8AC3E}">
        <p14:creationId xmlns:p14="http://schemas.microsoft.com/office/powerpoint/2010/main" val="3824038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smtClean="0"/>
              <a:t> </a:t>
            </a:r>
            <a:r>
              <a:rPr lang="vi-VN" baseline="0" smtClean="0"/>
              <a:t>trong </a:t>
            </a:r>
            <a:r>
              <a:rPr lang="vi-VN" baseline="0" dirty="0" smtClean="0"/>
              <a:t>hệ thống. Qua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p>
          <a:p>
            <a:pPr lvl="0" rtl="0">
              <a:spcBef>
                <a:spcPts val="0"/>
              </a:spcBef>
              <a:buNone/>
            </a:pPr>
            <a:endParaRPr dirty="0"/>
          </a:p>
        </p:txBody>
      </p:sp>
    </p:spTree>
    <p:extLst>
      <p:ext uri="{BB962C8B-B14F-4D97-AF65-F5344CB8AC3E}">
        <p14:creationId xmlns:p14="http://schemas.microsoft.com/office/powerpoint/2010/main" val="1055434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 dirty="0" smtClean="0"/>
              <a:t>Sau</a:t>
            </a:r>
            <a:r>
              <a:rPr lang="en" baseline="0" dirty="0" smtClean="0"/>
              <a:t> đây tôi xin trình bày các vấn đề đang hiện có trong hệ thống khám chữa bệnh ở VN.</a:t>
            </a:r>
            <a:endParaRPr lang="en" dirty="0"/>
          </a:p>
          <a:p>
            <a:pPr lvl="0" rtl="0">
              <a:spcBef>
                <a:spcPts val="0"/>
              </a:spcBef>
              <a:buNone/>
            </a:pPr>
            <a:endParaRPr dirty="0"/>
          </a:p>
        </p:txBody>
      </p:sp>
    </p:spTree>
    <p:extLst>
      <p:ext uri="{BB962C8B-B14F-4D97-AF65-F5344CB8AC3E}">
        <p14:creationId xmlns:p14="http://schemas.microsoft.com/office/powerpoint/2010/main" val="212611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p>
        </p:txBody>
      </p:sp>
    </p:spTree>
    <p:extLst>
      <p:ext uri="{BB962C8B-B14F-4D97-AF65-F5344CB8AC3E}">
        <p14:creationId xmlns:p14="http://schemas.microsoft.com/office/powerpoint/2010/main" val="59326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Mistake to understand text input between nurse, </a:t>
            </a:r>
          </a:p>
          <a:p>
            <a:r>
              <a:rPr lang="en-US" sz="1100" dirty="0" smtClean="0"/>
              <a:t>nutrition doctor, doctor and pharmacist</a:t>
            </a:r>
          </a:p>
        </p:txBody>
      </p:sp>
    </p:spTree>
    <p:extLst>
      <p:ext uri="{BB962C8B-B14F-4D97-AF65-F5344CB8AC3E}">
        <p14:creationId xmlns:p14="http://schemas.microsoft.com/office/powerpoint/2010/main" val="3263319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lnSpc>
                <a:spcPct val="115000"/>
              </a:lnSpc>
              <a:spcBef>
                <a:spcPts val="0"/>
              </a:spcBef>
              <a:buNone/>
            </a:pPr>
            <a:r>
              <a:rPr lang="vi-VN" dirty="0" smtClean="0"/>
              <a:t>Kính</a:t>
            </a:r>
            <a:r>
              <a:rPr lang="vi-VN" baseline="0" dirty="0" smtClean="0"/>
              <a:t> thưa hội đồng, sau khi bệnh nhân Quy khám bệnh thành công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một</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di </a:t>
            </a:r>
            <a:r>
              <a:rPr lang="en-US" baseline="0" dirty="0" err="1" smtClean="0"/>
              <a:t>động</a:t>
            </a:r>
            <a:r>
              <a:rPr lang="en-US" baseline="0" dirty="0" smtClean="0"/>
              <a:t> </a:t>
            </a:r>
            <a:r>
              <a:rPr lang="en-US" baseline="0" dirty="0" err="1" smtClean="0"/>
              <a:t>để</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228600" lvl="0" indent="0" rtl="0">
              <a:lnSpc>
                <a:spcPct val="115000"/>
              </a:lnSpc>
              <a:spcBef>
                <a:spcPts val="0"/>
              </a:spcBef>
              <a:buNone/>
            </a:pPr>
            <a:r>
              <a:rPr lang="en-US"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này</a:t>
            </a:r>
            <a:r>
              <a:rPr lang="en-US" baseline="0" dirty="0" smtClean="0"/>
              <a:t>.</a:t>
            </a:r>
            <a:endParaRPr lang="vi-VN" dirty="0"/>
          </a:p>
        </p:txBody>
      </p:sp>
    </p:spTree>
    <p:extLst>
      <p:ext uri="{BB962C8B-B14F-4D97-AF65-F5344CB8AC3E}">
        <p14:creationId xmlns:p14="http://schemas.microsoft.com/office/powerpoint/2010/main" val="1245390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dirty="0"/>
          </a:p>
        </p:txBody>
      </p:sp>
    </p:spTree>
    <p:extLst>
      <p:ext uri="{BB962C8B-B14F-4D97-AF65-F5344CB8AC3E}">
        <p14:creationId xmlns:p14="http://schemas.microsoft.com/office/powerpoint/2010/main" val="76524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996299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1750929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Medical record has many parts like prevention check, </a:t>
            </a:r>
          </a:p>
          <a:p>
            <a:r>
              <a:rPr lang="en-US" sz="1100" dirty="0" smtClean="0"/>
              <a:t>food ingredient, prescription, list practice, food for patients.</a:t>
            </a:r>
            <a:endParaRPr lang="vi-VN" sz="1100" dirty="0" smtClean="0"/>
          </a:p>
          <a:p>
            <a:pPr>
              <a:spcBef>
                <a:spcPts val="0"/>
              </a:spcBef>
              <a:buNone/>
            </a:pPr>
            <a:endParaRPr dirty="0"/>
          </a:p>
        </p:txBody>
      </p:sp>
    </p:spTree>
    <p:extLst>
      <p:ext uri="{BB962C8B-B14F-4D97-AF65-F5344CB8AC3E}">
        <p14:creationId xmlns:p14="http://schemas.microsoft.com/office/powerpoint/2010/main" val="37344562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smtClean="0"/>
              <a:t>Khi scheduler</a:t>
            </a:r>
            <a:r>
              <a:rPr lang="en" baseline="0" dirty="0" smtClean="0"/>
              <a:t> gửi yêu cầu lấy các thông báo liên quan tới bệnh nhân, hệ thống sẽ truy vấn dữ liệu của thực thể Notify, xuất ra kết quả. Thực thể Notify sẽ bao gồm những thông tin chính sau:</a:t>
            </a:r>
            <a:endParaRPr lang="en" baseline="0" dirty="0"/>
          </a:p>
          <a:p>
            <a:pPr marL="457200" lvl="0" indent="-228600">
              <a:spcBef>
                <a:spcPts val="0"/>
              </a:spcBef>
              <a:buChar char="-"/>
            </a:pPr>
            <a:r>
              <a:rPr lang="en" baseline="0" dirty="0" smtClean="0"/>
              <a:t>- người nhận.</a:t>
            </a:r>
          </a:p>
          <a:p>
            <a:pPr marL="457200" lvl="0" indent="-228600">
              <a:spcBef>
                <a:spcPts val="0"/>
              </a:spcBef>
              <a:buChar char="-"/>
            </a:pPr>
            <a:r>
              <a:rPr lang="en" baseline="0" dirty="0" smtClean="0"/>
              <a:t>- loại.</a:t>
            </a:r>
          </a:p>
          <a:p>
            <a:pPr marL="457200" lvl="0" indent="-228600">
              <a:spcBef>
                <a:spcPts val="0"/>
              </a:spcBef>
              <a:buChar char="-"/>
            </a:pPr>
            <a:r>
              <a:rPr lang="en" baseline="0" dirty="0" smtClean="0"/>
              <a:t>- trạng thái.</a:t>
            </a:r>
          </a:p>
        </p:txBody>
      </p:sp>
    </p:spTree>
    <p:extLst>
      <p:ext uri="{BB962C8B-B14F-4D97-AF65-F5344CB8AC3E}">
        <p14:creationId xmlns:p14="http://schemas.microsoft.com/office/powerpoint/2010/main" val="3784024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2337238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245857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0704902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9386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85750" indent="-285750">
              <a:buFont typeface="Arial" pitchFamily="34" charset="0"/>
              <a:buChar char="•"/>
            </a:pPr>
            <a:r>
              <a:rPr lang="en-US" sz="1100" dirty="0" smtClean="0"/>
              <a:t>Doctor cannot know what’s patient do, patient’s status</a:t>
            </a:r>
          </a:p>
          <a:p>
            <a:r>
              <a:rPr lang="en-US" sz="1100" dirty="0" smtClean="0"/>
              <a:t>everyday when them is treating</a:t>
            </a:r>
            <a:endParaRPr lang="vi-VN" sz="1100" dirty="0"/>
          </a:p>
        </p:txBody>
      </p:sp>
    </p:spTree>
    <p:extLst>
      <p:ext uri="{BB962C8B-B14F-4D97-AF65-F5344CB8AC3E}">
        <p14:creationId xmlns:p14="http://schemas.microsoft.com/office/powerpoint/2010/main" val="6262958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7561782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7277334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620150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phân tích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697195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43491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3983555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168436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208318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68526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160297337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598590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314641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704759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65615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0232811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2842184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36889786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3094494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36412751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595555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41443834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Shape 19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8" name="Shape 19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Về điểm mạnh, tôi xin nêu 3 điểm mạnh nổi bật nhất của hệ thống của chúng tôi.</a:t>
            </a:r>
          </a:p>
          <a:p>
            <a:pPr marL="914400" lvl="1" indent="-228600">
              <a:spcBef>
                <a:spcPts val="0"/>
              </a:spcBef>
              <a:buChar char="-"/>
            </a:pPr>
            <a:r>
              <a:rPr lang="en" dirty="0"/>
              <a:t>Thứ nhất, hệ thống của chúng tôi </a:t>
            </a:r>
            <a:r>
              <a:rPr lang="en" b="1" dirty="0"/>
              <a:t>áp dụng hệ thống CNTT</a:t>
            </a:r>
            <a:r>
              <a:rPr lang="en" dirty="0"/>
              <a:t> để giảm bớt </a:t>
            </a:r>
            <a:r>
              <a:rPr lang="en" b="1" dirty="0"/>
              <a:t>công sức của con </a:t>
            </a:r>
            <a:r>
              <a:rPr lang="en" b="1" dirty="0" smtClean="0"/>
              <a:t>người</a:t>
            </a:r>
            <a:endParaRPr lang="en" b="1" dirty="0"/>
          </a:p>
        </p:txBody>
      </p:sp>
    </p:spTree>
    <p:extLst>
      <p:ext uri="{BB962C8B-B14F-4D97-AF65-F5344CB8AC3E}">
        <p14:creationId xmlns:p14="http://schemas.microsoft.com/office/powerpoint/2010/main" val="398262870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3"/>
        <p:cNvGrpSpPr/>
        <p:nvPr/>
      </p:nvGrpSpPr>
      <p:grpSpPr>
        <a:xfrm>
          <a:off x="0" y="0"/>
          <a:ext cx="0" cy="0"/>
          <a:chOff x="0" y="0"/>
          <a:chExt cx="0" cy="0"/>
        </a:xfrm>
      </p:grpSpPr>
      <p:sp>
        <p:nvSpPr>
          <p:cNvPr id="1984" name="Shape 19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5" name="Shape 19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Thứ hai, hệ thống của chúng </a:t>
            </a:r>
            <a:r>
              <a:rPr lang="en" dirty="0" smtClean="0"/>
              <a:t>tôi</a:t>
            </a:r>
            <a:endParaRPr lang="en" dirty="0"/>
          </a:p>
        </p:txBody>
      </p:sp>
    </p:spTree>
    <p:extLst>
      <p:ext uri="{BB962C8B-B14F-4D97-AF65-F5344CB8AC3E}">
        <p14:creationId xmlns:p14="http://schemas.microsoft.com/office/powerpoint/2010/main" val="37296056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1"/>
        <p:cNvGrpSpPr/>
        <p:nvPr/>
      </p:nvGrpSpPr>
      <p:grpSpPr>
        <a:xfrm>
          <a:off x="0" y="0"/>
          <a:ext cx="0" cy="0"/>
          <a:chOff x="0" y="0"/>
          <a:chExt cx="0" cy="0"/>
        </a:xfrm>
      </p:grpSpPr>
      <p:sp>
        <p:nvSpPr>
          <p:cNvPr id="1992" name="Shape 19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93" name="Shape 19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solidFill>
                  <a:schemeClr val="dk1"/>
                </a:solidFill>
              </a:rPr>
              <a:t>Và Thứ ba, hệ thống của chúng tôi </a:t>
            </a:r>
            <a:r>
              <a:rPr lang="en" b="1" dirty="0">
                <a:solidFill>
                  <a:schemeClr val="dk1"/>
                </a:solidFill>
              </a:rPr>
              <a:t>được thiết kế để có thể nâng cấp, mở rộng</a:t>
            </a:r>
            <a:r>
              <a:rPr lang="en" dirty="0">
                <a:solidFill>
                  <a:schemeClr val="dk1"/>
                </a:solidFill>
              </a:rPr>
              <a:t> ra </a:t>
            </a:r>
            <a:r>
              <a:rPr lang="en" dirty="0" smtClean="0">
                <a:solidFill>
                  <a:schemeClr val="dk1"/>
                </a:solidFill>
              </a:rPr>
              <a:t>để</a:t>
            </a:r>
            <a:r>
              <a:rPr lang="en" baseline="0" dirty="0" smtClean="0">
                <a:solidFill>
                  <a:schemeClr val="dk1"/>
                </a:solidFill>
              </a:rPr>
              <a:t> có thể đọc được dữ liệu từ nhiều vòng đeo tay khác nhau và điều trị cho các bệnh liên quan đến dinh dưỡng và luyện tập.</a:t>
            </a:r>
            <a:endParaRPr lang="en" dirty="0">
              <a:solidFill>
                <a:schemeClr val="dk1"/>
              </a:solidFill>
            </a:endParaRPr>
          </a:p>
        </p:txBody>
      </p:sp>
    </p:spTree>
    <p:extLst>
      <p:ext uri="{BB962C8B-B14F-4D97-AF65-F5344CB8AC3E}">
        <p14:creationId xmlns:p14="http://schemas.microsoft.com/office/powerpoint/2010/main" val="22524777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Shape 2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02" name="Shape 20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Về điểm yếu, tôi cũng xin nêu ra 3 vấn đề còn bất cập trong hệ thống của chúng tôi là:</a:t>
            </a:r>
          </a:p>
          <a:p>
            <a:pPr marL="914400" lvl="1" indent="-228600">
              <a:spcBef>
                <a:spcPts val="0"/>
              </a:spcBef>
              <a:buChar char="-"/>
            </a:pPr>
            <a:r>
              <a:rPr lang="en"/>
              <a:t>Thứ nhất: việc sử dụng thẻ NFC làm </a:t>
            </a:r>
            <a:r>
              <a:rPr lang="en" b="1"/>
              <a:t>hình thức chứng nhận bảo hiểm</a:t>
            </a:r>
            <a:r>
              <a:rPr lang="en"/>
              <a:t> vẫn </a:t>
            </a:r>
            <a:r>
              <a:rPr lang="en" b="1"/>
              <a:t>chưa được coi là hợp pháp</a:t>
            </a:r>
            <a:r>
              <a:rPr lang="en"/>
              <a:t> ở Việt Nam và một số nước khác. Do đó để triển khai được mô hình này vào thực tế thì cần phải trải qua </a:t>
            </a:r>
            <a:r>
              <a:rPr lang="en" b="1"/>
              <a:t>một thời gian đề xuất, kiến nghị với cơ quan pháp luật</a:t>
            </a:r>
            <a:r>
              <a:rPr lang="en"/>
              <a:t> để đảm bảo tính hợp pháp của thẻ NFC.</a:t>
            </a:r>
          </a:p>
        </p:txBody>
      </p:sp>
    </p:spTree>
    <p:extLst>
      <p:ext uri="{BB962C8B-B14F-4D97-AF65-F5344CB8AC3E}">
        <p14:creationId xmlns:p14="http://schemas.microsoft.com/office/powerpoint/2010/main" val="274405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 Id="rId4" Type="http://schemas.openxmlformats.org/officeDocument/2006/relationships/image" Target="../media/image50.jp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3.jp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54.jp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35.jpeg"/><Relationship Id="rId4" Type="http://schemas.openxmlformats.org/officeDocument/2006/relationships/image" Target="../media/image34.jpe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28.jp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49.jpe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jp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dirty="0"/>
              <a:t>Health Support Tracking System</a:t>
            </a:r>
            <a:endParaRPr lang="en" dirty="0"/>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a:solidFill>
                  <a:schemeClr val="dk2"/>
                </a:solidFill>
              </a:rPr>
              <a:t>– </a:t>
            </a:r>
            <a:r>
              <a:rPr lang="en" sz="1800" smtClean="0">
                <a:solidFill>
                  <a:schemeClr val="dk2"/>
                </a:solidFill>
              </a:rPr>
              <a:t>Leader</a:t>
            </a:r>
            <a:endParaRPr lang="en" sz="1800" dirty="0">
              <a:solidFill>
                <a:schemeClr val="dk2"/>
              </a:solidFill>
            </a:endParaRP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5" name="Shape 115"/>
          <p:cNvSpPr txBox="1">
            <a:spLocks noGrp="1"/>
          </p:cNvSpPr>
          <p:nvPr>
            <p:ph type="title"/>
          </p:nvPr>
        </p:nvSpPr>
        <p:spPr>
          <a:xfrm>
            <a:off x="0" y="0"/>
            <a:ext cx="9144000" cy="1207877"/>
          </a:xfrm>
          <a:prstGeom prst="rect">
            <a:avLst/>
          </a:prstGeom>
        </p:spPr>
        <p:txBody>
          <a:bodyPr lIns="91425" tIns="91425" rIns="91425" bIns="91425" anchor="b" anchorCtr="0">
            <a:noAutofit/>
          </a:bodyPr>
          <a:lstStyle/>
          <a:p>
            <a:r>
              <a:rPr lang="en" b="1" kern="0" dirty="0" smtClean="0">
                <a:solidFill>
                  <a:srgbClr val="00B050"/>
                </a:solidFill>
                <a:cs typeface="Arial"/>
              </a:rPr>
              <a:t>Solution</a:t>
            </a:r>
            <a:endParaRPr lang="en" dirty="0"/>
          </a:p>
        </p:txBody>
      </p:sp>
      <p:sp>
        <p:nvSpPr>
          <p:cNvPr id="118" name="Shape 118"/>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116" name="Shape 116"/>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17" name="Shape 117"/>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100</a:t>
            </a:fld>
            <a:endParaRPr lang="en"/>
          </a:p>
        </p:txBody>
      </p:sp>
    </p:spTree>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0" name="Shape 1980"/>
          <p:cNvSpPr txBox="1">
            <a:spLocks noGrp="1"/>
          </p:cNvSpPr>
          <p:nvPr>
            <p:ph type="title"/>
          </p:nvPr>
        </p:nvSpPr>
        <p:spPr>
          <a:xfrm>
            <a:off x="0" y="1"/>
            <a:ext cx="9105490" cy="12192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Advantages</a:t>
            </a:r>
            <a:endParaRPr lang="en" dirty="0"/>
          </a:p>
        </p:txBody>
      </p:sp>
      <p:sp>
        <p:nvSpPr>
          <p:cNvPr id="1981" name="Shape 1981"/>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rtl="0">
              <a:spcBef>
                <a:spcPts val="0"/>
              </a:spcBef>
              <a:buNone/>
            </a:pPr>
            <a:r>
              <a:rPr lang="en" b="1" dirty="0">
                <a:solidFill>
                  <a:srgbClr val="00D900"/>
                </a:solidFill>
              </a:rPr>
              <a:t>✓ </a:t>
            </a:r>
            <a:r>
              <a:rPr lang="en" dirty="0"/>
              <a:t>Make use of technology to reduce human effort on </a:t>
            </a:r>
            <a:r>
              <a:rPr lang="en" dirty="0" smtClean="0"/>
              <a:t>medical procedures. Use Wristband to collect patient’s practice data.</a:t>
            </a:r>
            <a:endParaRPr lang="en" dirty="0"/>
          </a:p>
          <a:p>
            <a:pPr lvl="0">
              <a:spcBef>
                <a:spcPts val="0"/>
              </a:spcBef>
              <a:buNone/>
            </a:pPr>
            <a:endParaRPr dirty="0"/>
          </a:p>
        </p:txBody>
      </p:sp>
      <p:sp>
        <p:nvSpPr>
          <p:cNvPr id="1982" name="Shape 1982"/>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Tree>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86"/>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88" name="Shape 1988"/>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89" name="Shape 1989"/>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102</a:t>
            </a:fld>
            <a:endParaRPr lang="en"/>
          </a:p>
        </p:txBody>
      </p:sp>
      <p:sp>
        <p:nvSpPr>
          <p:cNvPr id="1990" name="Shape 1990"/>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 sz="3000" b="1" dirty="0">
                <a:solidFill>
                  <a:srgbClr val="00D900"/>
                </a:solidFill>
              </a:rPr>
              <a:t>✓ </a:t>
            </a:r>
            <a:r>
              <a:rPr lang="en" sz="3000" dirty="0" smtClean="0">
                <a:solidFill>
                  <a:schemeClr val="dk1"/>
                </a:solidFill>
              </a:rPr>
              <a:t>HSTS system is use medical procedures modern from “Ho Chi Minh Nutrition Center”</a:t>
            </a:r>
            <a:endParaRPr lang="en" sz="3000"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 name="Shape 1996"/>
          <p:cNvSpPr txBox="1">
            <a:spLocks noGrp="1"/>
          </p:cNvSpPr>
          <p:nvPr>
            <p:ph type="body" idx="1"/>
          </p:nvPr>
        </p:nvSpPr>
        <p:spPr>
          <a:xfrm>
            <a:off x="457200" y="1798300"/>
            <a:ext cx="8229600" cy="1813499"/>
          </a:xfrm>
          <a:prstGeom prst="rect">
            <a:avLst/>
          </a:prstGeom>
        </p:spPr>
        <p:txBody>
          <a:bodyPr lIns="91425" tIns="91425" rIns="91425" bIns="91425" anchor="t" anchorCtr="0">
            <a:noAutofit/>
          </a:bodyPr>
          <a:lstStyle/>
          <a:p>
            <a:pPr marL="0" indent="0">
              <a:buNone/>
            </a:pPr>
            <a:r>
              <a:rPr lang="en-US" b="1" dirty="0">
                <a:solidFill>
                  <a:srgbClr val="00D900"/>
                </a:solidFill>
              </a:rPr>
              <a:t>✓ </a:t>
            </a:r>
            <a:r>
              <a:rPr lang="en-US" dirty="0"/>
              <a:t>Make use of technology to reduce human effort on medical procedures. Use Wristband to collect patient’s practice data.</a:t>
            </a:r>
          </a:p>
          <a:p>
            <a:pPr lvl="0"/>
            <a:endParaRPr lang="en-US" dirty="0"/>
          </a:p>
        </p:txBody>
      </p:sp>
      <p:sp>
        <p:nvSpPr>
          <p:cNvPr id="1997" name="Shape 1997"/>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103</a:t>
            </a:fld>
            <a:endParaRPr lang="en"/>
          </a:p>
        </p:txBody>
      </p:sp>
      <p:sp>
        <p:nvSpPr>
          <p:cNvPr id="1998" name="Shape 1998"/>
          <p:cNvSpPr txBox="1"/>
          <p:nvPr/>
        </p:nvSpPr>
        <p:spPr>
          <a:xfrm>
            <a:off x="457200" y="3688075"/>
            <a:ext cx="8138099" cy="1371599"/>
          </a:xfrm>
          <a:prstGeom prst="rect">
            <a:avLst/>
          </a:prstGeom>
          <a:noFill/>
          <a:ln>
            <a:noFill/>
          </a:ln>
        </p:spPr>
        <p:txBody>
          <a:bodyPr lIns="91425" tIns="91425" rIns="91425" bIns="91425" anchor="t" anchorCtr="0">
            <a:noAutofit/>
          </a:bodyPr>
          <a:lstStyle/>
          <a:p>
            <a:pPr lvl="1">
              <a:spcBef>
                <a:spcPts val="600"/>
              </a:spcBef>
            </a:pPr>
            <a:r>
              <a:rPr lang="en-US" sz="3000" b="1" dirty="0">
                <a:solidFill>
                  <a:srgbClr val="00D900"/>
                </a:solidFill>
              </a:rPr>
              <a:t>✓ </a:t>
            </a:r>
            <a:r>
              <a:rPr lang="en-US" sz="3000" dirty="0">
                <a:solidFill>
                  <a:schemeClr val="dk1"/>
                </a:solidFill>
              </a:rPr>
              <a:t>HSTS system is use medical procedures modern from “Ho Chi Minh Nutrition Center”</a:t>
            </a:r>
          </a:p>
          <a:p>
            <a:pPr lvl="0"/>
            <a:endParaRPr lang="en-US" dirty="0"/>
          </a:p>
        </p:txBody>
      </p:sp>
      <p:sp>
        <p:nvSpPr>
          <p:cNvPr id="1999" name="Shape 1999"/>
          <p:cNvSpPr txBox="1"/>
          <p:nvPr/>
        </p:nvSpPr>
        <p:spPr>
          <a:xfrm>
            <a:off x="457200" y="5220600"/>
            <a:ext cx="7916700" cy="914400"/>
          </a:xfrm>
          <a:prstGeom prst="rect">
            <a:avLst/>
          </a:prstGeom>
          <a:noFill/>
          <a:ln>
            <a:noFill/>
          </a:ln>
        </p:spPr>
        <p:txBody>
          <a:bodyPr lIns="91425" tIns="91425" rIns="91425" bIns="91425" anchor="t" anchorCtr="0">
            <a:noAutofit/>
          </a:bodyPr>
          <a:lstStyle/>
          <a:p>
            <a:pPr lvl="0" rtl="0">
              <a:spcBef>
                <a:spcPts val="600"/>
              </a:spcBef>
              <a:buNone/>
            </a:pPr>
            <a:r>
              <a:rPr lang="en" sz="3000" b="1" dirty="0">
                <a:solidFill>
                  <a:srgbClr val="00D900"/>
                </a:solidFill>
              </a:rPr>
              <a:t>✓ </a:t>
            </a:r>
            <a:r>
              <a:rPr lang="en" sz="3000" dirty="0" smtClean="0">
                <a:solidFill>
                  <a:schemeClr val="dk1"/>
                </a:solidFill>
              </a:rPr>
              <a:t>Designed to scale for many wristband and treatment to diseases related to nutrition and exercise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Advantages</a:t>
            </a:r>
            <a:endParaRPr lang="en" dirty="0"/>
          </a:p>
        </p:txBody>
      </p:sp>
    </p:spTree>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05" name="Shape 2005"/>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Wristband is not collect correct patient’s practice data.</a:t>
            </a:r>
            <a:endParaRPr lang="en" dirty="0"/>
          </a:p>
        </p:txBody>
      </p:sp>
      <p:sp>
        <p:nvSpPr>
          <p:cNvPr id="2006" name="Shape 200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12" name="Shape 2012"/>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13" name="Shape 2013"/>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105</a:t>
            </a:fld>
            <a:endParaRPr lang="en"/>
          </a:p>
        </p:txBody>
      </p:sp>
      <p:sp>
        <p:nvSpPr>
          <p:cNvPr id="2014" name="Shape 2014"/>
          <p:cNvSpPr txBox="1"/>
          <p:nvPr/>
        </p:nvSpPr>
        <p:spPr>
          <a:xfrm>
            <a:off x="460310" y="3124200"/>
            <a:ext cx="7833299" cy="1143000"/>
          </a:xfrm>
          <a:prstGeom prst="rect">
            <a:avLst/>
          </a:prstGeom>
          <a:noFill/>
          <a:ln>
            <a:noFill/>
          </a:ln>
        </p:spPr>
        <p:txBody>
          <a:bodyPr lIns="91425" tIns="91425" rIns="91425" bIns="91425" anchor="t" anchorCtr="0">
            <a:noAutofit/>
          </a:bodyPr>
          <a:lstStyle/>
          <a:p>
            <a:pPr lvl="0" rtl="0">
              <a:spcBef>
                <a:spcPts val="600"/>
              </a:spcBef>
              <a:buNone/>
            </a:pPr>
            <a:r>
              <a:rPr lang="en" sz="3000" dirty="0">
                <a:solidFill>
                  <a:srgbClr val="CC0000"/>
                </a:solidFill>
              </a:rPr>
              <a:t>✘ </a:t>
            </a:r>
            <a:r>
              <a:rPr lang="en" sz="3000" dirty="0" smtClean="0">
                <a:solidFill>
                  <a:schemeClr val="dk1"/>
                </a:solidFill>
              </a:rPr>
              <a:t>BLE technology only supported in Android 4.3 or above and Bluetooth 4.0 or above.</a:t>
            </a:r>
            <a:endParaRPr lang="en" sz="3000" dirty="0">
              <a:solidFill>
                <a:schemeClr val="dk1"/>
              </a:solidFill>
            </a:endParaRPr>
          </a:p>
        </p:txBody>
      </p:sp>
      <p:sp>
        <p:nvSpPr>
          <p:cNvPr id="2" name="Title 1"/>
          <p:cNvSpPr>
            <a:spLocks noGrp="1"/>
          </p:cNvSpPr>
          <p:nvPr>
            <p:ph type="title"/>
          </p:nvPr>
        </p:nvSpPr>
        <p:spPr/>
        <p:txBody>
          <a:bodyPr/>
          <a:lstStyle/>
          <a:p>
            <a:endParaRPr lang="en-US"/>
          </a:p>
        </p:txBody>
      </p:sp>
      <p:sp>
        <p:nvSpPr>
          <p:cNvPr id="8"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0" name="Shape 2020"/>
          <p:cNvSpPr txBox="1">
            <a:spLocks noGrp="1"/>
          </p:cNvSpPr>
          <p:nvPr>
            <p:ph type="body" idx="1"/>
          </p:nvPr>
        </p:nvSpPr>
        <p:spPr>
          <a:xfrm>
            <a:off x="457200" y="1600200"/>
            <a:ext cx="8229600" cy="1935600"/>
          </a:xfrm>
          <a:prstGeom prst="rect">
            <a:avLst/>
          </a:prstGeom>
        </p:spPr>
        <p:txBody>
          <a:bodyPr lIns="91425" tIns="91425" rIns="91425" bIns="91425" anchor="t" anchorCtr="0">
            <a:noAutofit/>
          </a:bodyPr>
          <a:lstStyle/>
          <a:p>
            <a:pPr marL="0" lvl="0" indent="0">
              <a:buNone/>
            </a:pPr>
            <a:r>
              <a:rPr lang="en" dirty="0">
                <a:solidFill>
                  <a:srgbClr val="CC0000"/>
                </a:solidFill>
              </a:rPr>
              <a:t>✘ </a:t>
            </a:r>
            <a:r>
              <a:rPr lang="en" dirty="0"/>
              <a:t>Wristband is not collect correct patient’s practice data.</a:t>
            </a:r>
          </a:p>
        </p:txBody>
      </p:sp>
      <p:sp>
        <p:nvSpPr>
          <p:cNvPr id="2021" name="Shape 2021"/>
          <p:cNvSpPr txBox="1">
            <a:spLocks noGrp="1"/>
          </p:cNvSpPr>
          <p:nvPr>
            <p:ph type="sldNum"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106</a:t>
            </a:fld>
            <a:endParaRPr lang="en"/>
          </a:p>
        </p:txBody>
      </p:sp>
      <p:sp>
        <p:nvSpPr>
          <p:cNvPr id="2022" name="Shape 2022"/>
          <p:cNvSpPr txBox="1"/>
          <p:nvPr/>
        </p:nvSpPr>
        <p:spPr>
          <a:xfrm>
            <a:off x="488302" y="3124200"/>
            <a:ext cx="7833299" cy="11430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 sz="3000" dirty="0">
                <a:solidFill>
                  <a:schemeClr val="dk1"/>
                </a:solidFill>
              </a:rPr>
              <a:t>BLE technology only supported in Android 4.3 or above and Bluetooth 4.0 or above.</a:t>
            </a:r>
          </a:p>
        </p:txBody>
      </p:sp>
      <p:sp>
        <p:nvSpPr>
          <p:cNvPr id="2023" name="Shape 2023"/>
          <p:cNvSpPr txBox="1"/>
          <p:nvPr/>
        </p:nvSpPr>
        <p:spPr>
          <a:xfrm>
            <a:off x="457200" y="4648200"/>
            <a:ext cx="7635299" cy="1402200"/>
          </a:xfrm>
          <a:prstGeom prst="rect">
            <a:avLst/>
          </a:prstGeom>
          <a:noFill/>
          <a:ln>
            <a:noFill/>
          </a:ln>
        </p:spPr>
        <p:txBody>
          <a:bodyPr lIns="91425" tIns="91425" rIns="91425" bIns="91425" anchor="t" anchorCtr="0">
            <a:noAutofit/>
          </a:bodyPr>
          <a:lstStyle/>
          <a:p>
            <a:pPr lvl="0">
              <a:spcBef>
                <a:spcPts val="600"/>
              </a:spcBef>
            </a:pPr>
            <a:r>
              <a:rPr lang="en" sz="3000" dirty="0">
                <a:solidFill>
                  <a:srgbClr val="CC0000"/>
                </a:solidFill>
              </a:rPr>
              <a:t>✘ </a:t>
            </a:r>
            <a:r>
              <a:rPr lang="en-US" sz="3000" dirty="0">
                <a:solidFill>
                  <a:schemeClr val="dk1"/>
                </a:solidFill>
              </a:rPr>
              <a:t>Voice </a:t>
            </a:r>
            <a:r>
              <a:rPr lang="en-US" sz="3000" dirty="0" smtClean="0">
                <a:solidFill>
                  <a:schemeClr val="dk1"/>
                </a:solidFill>
              </a:rPr>
              <a:t>processing to support doctor </a:t>
            </a:r>
            <a:r>
              <a:rPr lang="en-US" sz="3000" dirty="0">
                <a:solidFill>
                  <a:schemeClr val="dk1"/>
                </a:solidFill>
              </a:rPr>
              <a:t>is </a:t>
            </a:r>
            <a:r>
              <a:rPr lang="en-US" sz="3000" dirty="0" smtClean="0">
                <a:solidFill>
                  <a:schemeClr val="dk1"/>
                </a:solidFill>
              </a:rPr>
              <a:t>limited.</a:t>
            </a:r>
            <a:endParaRPr dirty="0">
              <a:solidFill>
                <a:schemeClr val="dk1"/>
              </a:solidFill>
            </a:endParaRPr>
          </a:p>
          <a:p>
            <a:pPr lvl="0" rtl="0">
              <a:spcBef>
                <a:spcPts val="0"/>
              </a:spcBef>
              <a:buNone/>
            </a:pPr>
            <a:endParaRPr dirty="0"/>
          </a:p>
        </p:txBody>
      </p:sp>
      <p:sp>
        <p:nvSpPr>
          <p:cNvPr id="2" name="Title 1"/>
          <p:cNvSpPr>
            <a:spLocks noGrp="1"/>
          </p:cNvSpPr>
          <p:nvPr>
            <p:ph type="title"/>
          </p:nvPr>
        </p:nvSpPr>
        <p:spPr/>
        <p:txBody>
          <a:bodyPr/>
          <a:lstStyle/>
          <a:p>
            <a:endParaRPr lang="en-US"/>
          </a:p>
        </p:txBody>
      </p:sp>
      <p:sp>
        <p:nvSpPr>
          <p:cNvPr id="9"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Disadvantages</a:t>
            </a:r>
            <a:endParaRPr lang="en" dirty="0"/>
          </a:p>
        </p:txBody>
      </p:sp>
    </p:spTree>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Tree>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48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214039091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9" name="Shape 17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159" name="Shape 159"/>
          <p:cNvSpPr txBox="1"/>
          <p:nvPr/>
        </p:nvSpPr>
        <p:spPr>
          <a:xfrm>
            <a:off x="3171300" y="1602562"/>
            <a:ext cx="2801399" cy="642600"/>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t>HSTS </a:t>
            </a:r>
            <a:r>
              <a:rPr lang="en" sz="3000" b="1" dirty="0"/>
              <a:t>System</a:t>
            </a:r>
          </a:p>
        </p:txBody>
      </p:sp>
      <p:sp>
        <p:nvSpPr>
          <p:cNvPr id="160" name="Shape 160"/>
          <p:cNvSpPr/>
          <p:nvPr/>
        </p:nvSpPr>
        <p:spPr>
          <a:xfrm>
            <a:off x="2741576" y="2639847"/>
            <a:ext cx="3424499" cy="3424499"/>
          </a:xfrm>
          <a:prstGeom prst="ellipse">
            <a:avLst/>
          </a:prstGeom>
          <a:solidFill>
            <a:srgbClr val="F3F3F3"/>
          </a:solidFill>
          <a:ln w="7620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61" name="Shape 161"/>
          <p:cNvGrpSpPr/>
          <p:nvPr/>
        </p:nvGrpSpPr>
        <p:grpSpPr>
          <a:xfrm>
            <a:off x="4341278" y="3161503"/>
            <a:ext cx="1399768" cy="1283401"/>
            <a:chOff x="2841325" y="2799900"/>
            <a:chExt cx="1788155" cy="1639500"/>
          </a:xfrm>
        </p:grpSpPr>
        <p:pic>
          <p:nvPicPr>
            <p:cNvPr id="162" name="Shape 162"/>
            <p:cNvPicPr preferRelativeResize="0"/>
            <p:nvPr/>
          </p:nvPicPr>
          <p:blipFill>
            <a:blip r:embed="rId4">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5">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lIns="91425" tIns="91425" rIns="91425" bIns="91425" anchor="t" anchorCtr="0">
              <a:noAutofit/>
            </a:bodyPr>
            <a:lstStyle/>
            <a:p>
              <a:pPr lvl="0" algn="ctr" rtl="0">
                <a:spcBef>
                  <a:spcPts val="0"/>
                </a:spcBef>
                <a:buNone/>
              </a:pPr>
              <a:r>
                <a:rPr lang="en" sz="1000"/>
                <a:t>Web application</a:t>
              </a:r>
            </a:p>
          </p:txBody>
        </p:sp>
      </p:grpSp>
      <p:cxnSp>
        <p:nvCxnSpPr>
          <p:cNvPr id="174" name="Shape 174"/>
          <p:cNvCxnSpPr/>
          <p:nvPr/>
        </p:nvCxnSpPr>
        <p:spPr>
          <a:xfrm rot="10800000">
            <a:off x="2520830" y="3129411"/>
            <a:ext cx="795300" cy="276300"/>
          </a:xfrm>
          <a:prstGeom prst="straightConnector1">
            <a:avLst/>
          </a:prstGeom>
          <a:noFill/>
          <a:ln w="19050" cap="flat" cmpd="sng">
            <a:solidFill>
              <a:schemeClr val="dk2"/>
            </a:solidFill>
            <a:prstDash val="solid"/>
            <a:round/>
            <a:headEnd type="none" w="lg" len="lg"/>
            <a:tailEnd type="none" w="lg" len="lg"/>
          </a:ln>
        </p:spPr>
      </p:cxnSp>
      <p:sp>
        <p:nvSpPr>
          <p:cNvPr id="175" name="Shape 175"/>
          <p:cNvSpPr txBox="1"/>
          <p:nvPr/>
        </p:nvSpPr>
        <p:spPr>
          <a:xfrm>
            <a:off x="615295" y="2532184"/>
            <a:ext cx="2643841" cy="5030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Web application</a:t>
            </a:r>
            <a:r>
              <a:rPr lang="en" sz="1800" dirty="0" smtClean="0"/>
              <a:t> to support doctor in medical procedures</a:t>
            </a:r>
            <a:endParaRPr lang="en" sz="1800" dirty="0"/>
          </a:p>
        </p:txBody>
      </p:sp>
      <p:cxnSp>
        <p:nvCxnSpPr>
          <p:cNvPr id="176" name="Shape 176"/>
          <p:cNvCxnSpPr/>
          <p:nvPr/>
        </p:nvCxnSpPr>
        <p:spPr>
          <a:xfrm flipV="1">
            <a:off x="5486400" y="3074346"/>
            <a:ext cx="679675" cy="564350"/>
          </a:xfrm>
          <a:prstGeom prst="straightConnector1">
            <a:avLst/>
          </a:prstGeom>
          <a:noFill/>
          <a:ln w="19050" cap="flat" cmpd="sng">
            <a:solidFill>
              <a:schemeClr val="dk2"/>
            </a:solidFill>
            <a:prstDash val="solid"/>
            <a:round/>
            <a:headEnd type="none" w="lg" len="lg"/>
            <a:tailEnd type="none" w="lg" len="lg"/>
          </a:ln>
        </p:spPr>
      </p:cxnSp>
      <p:sp>
        <p:nvSpPr>
          <p:cNvPr id="180" name="Shape 180"/>
          <p:cNvSpPr txBox="1"/>
          <p:nvPr/>
        </p:nvSpPr>
        <p:spPr>
          <a:xfrm>
            <a:off x="6166075" y="2641868"/>
            <a:ext cx="2801399" cy="5246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Application </a:t>
            </a:r>
            <a:r>
              <a:rPr lang="en" sz="1800" dirty="0" smtClean="0"/>
              <a:t>to support patient in treating</a:t>
            </a:r>
            <a:endParaRPr lang="en" sz="1800" dirty="0"/>
          </a:p>
        </p:txBody>
      </p:sp>
      <p:sp>
        <p:nvSpPr>
          <p:cNvPr id="29" name="Shape 148"/>
          <p:cNvSpPr txBox="1"/>
          <p:nvPr/>
        </p:nvSpPr>
        <p:spPr>
          <a:xfrm>
            <a:off x="1178406" y="5533263"/>
            <a:ext cx="1867199" cy="397499"/>
          </a:xfrm>
          <a:prstGeom prst="rect">
            <a:avLst/>
          </a:prstGeom>
          <a:noFill/>
          <a:ln>
            <a:noFill/>
          </a:ln>
        </p:spPr>
        <p:txBody>
          <a:bodyPr lIns="91425" tIns="91425" rIns="91425" bIns="91425" anchor="t" anchorCtr="0">
            <a:noAutofit/>
          </a:bodyPr>
          <a:lstStyle/>
          <a:p>
            <a:pPr lvl="0" rtl="0">
              <a:spcBef>
                <a:spcPts val="0"/>
              </a:spcBef>
              <a:buNone/>
            </a:pPr>
            <a:r>
              <a:rPr lang="en" sz="1800" b="1" dirty="0" smtClean="0"/>
              <a:t>Wristband </a:t>
            </a:r>
            <a:r>
              <a:rPr lang="en" sz="1800" dirty="0" smtClean="0"/>
              <a:t>to collect patient’s practice data</a:t>
            </a:r>
            <a:endParaRPr lang="en" sz="1800" dirty="0"/>
          </a:p>
        </p:txBody>
      </p:sp>
      <p:cxnSp>
        <p:nvCxnSpPr>
          <p:cNvPr id="30" name="Shape 149"/>
          <p:cNvCxnSpPr/>
          <p:nvPr/>
        </p:nvCxnSpPr>
        <p:spPr>
          <a:xfrm flipH="1">
            <a:off x="2786094" y="5462276"/>
            <a:ext cx="1172242" cy="384048"/>
          </a:xfrm>
          <a:prstGeom prst="straightConnector1">
            <a:avLst/>
          </a:prstGeom>
          <a:noFill/>
          <a:ln w="19050" cap="flat" cmpd="sng">
            <a:solidFill>
              <a:schemeClr val="dk2"/>
            </a:solidFill>
            <a:prstDash val="solid"/>
            <a:round/>
            <a:headEnd type="none" w="lg" len="lg"/>
            <a:tailEnd type="none" w="lg" len="lg"/>
          </a:ln>
        </p:spPr>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126" y="4564881"/>
            <a:ext cx="897395" cy="897395"/>
          </a:xfrm>
          <a:prstGeom prst="rect">
            <a:avLst/>
          </a:prstGeom>
        </p:spPr>
      </p:pic>
      <p:sp>
        <p:nvSpPr>
          <p:cNvPr id="32" name="TextBox 31"/>
          <p:cNvSpPr txBox="1"/>
          <p:nvPr/>
        </p:nvSpPr>
        <p:spPr>
          <a:xfrm>
            <a:off x="3958336" y="5539099"/>
            <a:ext cx="990977" cy="307777"/>
          </a:xfrm>
          <a:prstGeom prst="rect">
            <a:avLst/>
          </a:prstGeom>
          <a:noFill/>
        </p:spPr>
        <p:txBody>
          <a:bodyPr wrap="none" rtlCol="0">
            <a:spAutoFit/>
          </a:bodyPr>
          <a:lstStyle/>
          <a:p>
            <a:r>
              <a:rPr lang="en-US" dirty="0" smtClean="0"/>
              <a:t>Wristband</a:t>
            </a:r>
            <a:endParaRPr lang="vi-VN" dirty="0"/>
          </a:p>
        </p:txBody>
      </p:sp>
      <p:sp>
        <p:nvSpPr>
          <p:cNvPr id="3" name="Title 2"/>
          <p:cNvSpPr>
            <a:spLocks noGrp="1"/>
          </p:cNvSpPr>
          <p:nvPr>
            <p:ph type="title"/>
          </p:nvPr>
        </p:nvSpPr>
        <p:spPr/>
        <p:txBody>
          <a:bodyPr/>
          <a:lstStyle/>
          <a:p>
            <a:endParaRPr lang="en-US"/>
          </a:p>
        </p:txBody>
      </p:sp>
      <p:sp>
        <p:nvSpPr>
          <p:cNvPr id="24" name="Shape 115"/>
          <p:cNvSpPr txBox="1">
            <a:spLocks/>
          </p:cNvSpPr>
          <p:nvPr/>
        </p:nvSpPr>
        <p:spPr>
          <a:xfrm>
            <a:off x="0" y="0"/>
            <a:ext cx="9144000" cy="1207877"/>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 b="1" kern="0" smtClean="0">
                <a:solidFill>
                  <a:srgbClr val="00B050"/>
                </a:solidFill>
                <a:cs typeface="Arial"/>
              </a:rPr>
              <a:t>Solution</a:t>
            </a:r>
            <a:endParaRPr lang="en" dirty="0"/>
          </a:p>
        </p:txBody>
      </p:sp>
    </p:spTree>
    <p:extLst>
      <p:ext uri="{BB962C8B-B14F-4D97-AF65-F5344CB8AC3E}">
        <p14:creationId xmlns:p14="http://schemas.microsoft.com/office/powerpoint/2010/main" val="383098608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397214828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15</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451588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0873732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1407872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783572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6197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smtClean="0"/>
              <a:t>Register Examination</a:t>
            </a:r>
            <a:endParaRPr lang="en" dirty="0"/>
          </a:p>
          <a:p>
            <a:pPr marL="914400" lvl="1" indent="-228600" rtl="0">
              <a:lnSpc>
                <a:spcPct val="100000"/>
              </a:lnSpc>
              <a:spcBef>
                <a:spcPts val="0"/>
              </a:spcBef>
              <a:buAutoNum type="alphaLcPeriod"/>
            </a:pPr>
            <a:r>
              <a:rPr lang="en" dirty="0" smtClean="0"/>
              <a:t>Make Food Ingredient</a:t>
            </a:r>
            <a:endParaRPr lang="en" dirty="0"/>
          </a:p>
          <a:p>
            <a:pPr marL="914400" lvl="1" indent="-228600" rtl="0">
              <a:lnSpc>
                <a:spcPct val="100000"/>
              </a:lnSpc>
              <a:spcBef>
                <a:spcPts val="0"/>
              </a:spcBef>
              <a:buAutoNum type="alphaLcPeriod"/>
            </a:pPr>
            <a:r>
              <a:rPr lang="en" dirty="0" smtClean="0"/>
              <a:t>Make Prescription</a:t>
            </a:r>
            <a:endParaRPr lang="en" dirty="0"/>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smtClean="0"/>
              <a:t>Re-Examination</a:t>
            </a:r>
            <a:endParaRPr lang="en" dirty="0"/>
          </a:p>
          <a:p>
            <a:pPr marL="457200" lvl="0" indent="-228600">
              <a:lnSpc>
                <a:spcPct val="100000"/>
              </a:lnSpc>
              <a:spcBef>
                <a:spcPts val="0"/>
              </a:spcBef>
              <a:buAutoNum type="arabicPeriod"/>
            </a:pPr>
            <a:r>
              <a:rPr lang="en" dirty="0"/>
              <a:t>Future plan</a:t>
            </a:r>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86386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960394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60875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9179273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527768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864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6633078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26</a:t>
            </a:fld>
            <a:endParaRPr lang="en"/>
          </a:p>
        </p:txBody>
      </p:sp>
    </p:spTree>
    <p:extLst>
      <p:ext uri="{BB962C8B-B14F-4D97-AF65-F5344CB8AC3E}">
        <p14:creationId xmlns:p14="http://schemas.microsoft.com/office/powerpoint/2010/main" val="425706264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32629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275619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29</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29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21907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a:solidFill>
                  <a:srgbClr val="00B050"/>
                </a:solidFill>
              </a:rPr>
              <a:t>Problems</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285556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1399603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932405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985324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770070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7882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6242807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390984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543314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4805529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4"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a:t>1</a:t>
            </a:r>
          </a:p>
        </p:txBody>
      </p:sp>
      <p:sp>
        <p:nvSpPr>
          <p:cNvPr id="3" name="TextBox 2"/>
          <p:cNvSpPr txBox="1"/>
          <p:nvPr/>
        </p:nvSpPr>
        <p:spPr>
          <a:xfrm>
            <a:off x="1374750" y="2819400"/>
            <a:ext cx="4097597" cy="400110"/>
          </a:xfrm>
          <a:prstGeom prst="rect">
            <a:avLst/>
          </a:prstGeom>
          <a:noFill/>
        </p:spPr>
        <p:txBody>
          <a:bodyPr wrap="none" rtlCol="0">
            <a:spAutoFit/>
          </a:bodyPr>
          <a:lstStyle/>
          <a:p>
            <a:r>
              <a:rPr lang="en-US" sz="2000" dirty="0" smtClean="0"/>
              <a:t>1. Mistake to understand text input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799" y="2362200"/>
            <a:ext cx="3099881" cy="4133175"/>
          </a:xfrm>
          <a:prstGeom prst="rect">
            <a:avLst/>
          </a:prstGeom>
        </p:spPr>
      </p:pic>
    </p:spTree>
    <p:extLst>
      <p:ext uri="{BB962C8B-B14F-4D97-AF65-F5344CB8AC3E}">
        <p14:creationId xmlns:p14="http://schemas.microsoft.com/office/powerpoint/2010/main" val="1854513925"/>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40</a:t>
            </a:fld>
            <a:endParaRPr lang="en"/>
          </a:p>
        </p:txBody>
      </p:sp>
    </p:spTree>
    <p:extLst>
      <p:ext uri="{BB962C8B-B14F-4D97-AF65-F5344CB8AC3E}">
        <p14:creationId xmlns:p14="http://schemas.microsoft.com/office/powerpoint/2010/main" val="4159169201"/>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41394159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5424883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36432784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44</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892206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HSTS Mobile Application</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45</a:t>
            </a:fld>
            <a:endParaRPr lang="en"/>
          </a:p>
        </p:txBody>
      </p:sp>
    </p:spTree>
    <p:extLst>
      <p:ext uri="{BB962C8B-B14F-4D97-AF65-F5344CB8AC3E}">
        <p14:creationId xmlns:p14="http://schemas.microsoft.com/office/powerpoint/2010/main" val="2194748938"/>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46</a:t>
            </a:fld>
            <a:endParaRPr lang="en"/>
          </a:p>
        </p:txBody>
      </p:sp>
    </p:spTree>
    <p:extLst>
      <p:ext uri="{BB962C8B-B14F-4D97-AF65-F5344CB8AC3E}">
        <p14:creationId xmlns:p14="http://schemas.microsoft.com/office/powerpoint/2010/main" val="738174795"/>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47</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897153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48</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48</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382465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49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49</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647785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1</a:t>
            </a:r>
          </a:p>
        </p:txBody>
      </p:sp>
      <p:sp>
        <p:nvSpPr>
          <p:cNvPr id="3" name="TextBox 2"/>
          <p:cNvSpPr txBox="1"/>
          <p:nvPr/>
        </p:nvSpPr>
        <p:spPr>
          <a:xfrm>
            <a:off x="1374750" y="2819400"/>
            <a:ext cx="2704587" cy="400110"/>
          </a:xfrm>
          <a:prstGeom prst="rect">
            <a:avLst/>
          </a:prstGeom>
          <a:noFill/>
        </p:spPr>
        <p:txBody>
          <a:bodyPr wrap="none" rtlCol="0">
            <a:spAutoFit/>
          </a:bodyPr>
          <a:lstStyle/>
          <a:p>
            <a:r>
              <a:rPr lang="en-US" sz="2000" dirty="0" smtClean="0"/>
              <a:t>2. Lost medical record</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581400"/>
            <a:ext cx="2438400" cy="2438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581400"/>
            <a:ext cx="2438095" cy="243809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4252" y="3352800"/>
            <a:ext cx="1187948" cy="118794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7228" y="3772425"/>
            <a:ext cx="507993" cy="507993"/>
          </a:xfrm>
          <a:prstGeom prst="rect">
            <a:avLst/>
          </a:prstGeom>
        </p:spPr>
      </p:pic>
      <p:sp>
        <p:nvSpPr>
          <p:cNvPr id="9" name="TextBox 8"/>
          <p:cNvSpPr txBox="1"/>
          <p:nvPr/>
        </p:nvSpPr>
        <p:spPr>
          <a:xfrm>
            <a:off x="5603545" y="2712406"/>
            <a:ext cx="527709" cy="830997"/>
          </a:xfrm>
          <a:prstGeom prst="rect">
            <a:avLst/>
          </a:prstGeom>
          <a:noFill/>
        </p:spPr>
        <p:txBody>
          <a:bodyPr wrap="none" rtlCol="0">
            <a:spAutoFit/>
          </a:bodyPr>
          <a:lstStyle/>
          <a:p>
            <a:r>
              <a:rPr lang="en-US" sz="4800" dirty="0" smtClean="0">
                <a:solidFill>
                  <a:srgbClr val="FF0000"/>
                </a:solidFill>
              </a:rPr>
              <a:t>?</a:t>
            </a:r>
            <a:endParaRPr lang="vi-VN" sz="4800" dirty="0">
              <a:solidFill>
                <a:srgbClr val="FF0000"/>
              </a:solidFill>
            </a:endParaRPr>
          </a:p>
        </p:txBody>
      </p:sp>
      <p:sp>
        <p:nvSpPr>
          <p:cNvPr id="15" name="Shape 64"/>
          <p:cNvSpPr txBox="1">
            <a:spLocks noGrp="1"/>
          </p:cNvSpPr>
          <p:nvPr>
            <p:ph type="title"/>
          </p:nvPr>
        </p:nvSpPr>
        <p:spPr>
          <a:xfrm>
            <a:off x="1" y="0"/>
            <a:ext cx="9105490" cy="1172060"/>
          </a:xfrm>
          <a:prstGeom prst="rect">
            <a:avLst/>
          </a:prstGeom>
        </p:spPr>
        <p:txBody>
          <a:bodyPr lIns="91425" tIns="91425" rIns="91425" bIns="91425" anchor="b" anchorCtr="0">
            <a:noAutofit/>
          </a:bodyPr>
          <a:lstStyle/>
          <a:p>
            <a:pPr marL="228600"/>
            <a:r>
              <a:rPr lang="en" b="1" kern="0" dirty="0" smtClean="0">
                <a:solidFill>
                  <a:srgbClr val="00B050"/>
                </a:solidFill>
                <a:cs typeface="Arial"/>
              </a:rPr>
              <a:t>Problems</a:t>
            </a:r>
            <a:endParaRPr lang="en" dirty="0"/>
          </a:p>
        </p:txBody>
      </p:sp>
    </p:spTree>
    <p:extLst>
      <p:ext uri="{BB962C8B-B14F-4D97-AF65-F5344CB8AC3E}">
        <p14:creationId xmlns:p14="http://schemas.microsoft.com/office/powerpoint/2010/main" val="1986951428"/>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50</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6085538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51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612108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52</a:t>
            </a:fld>
            <a:endParaRPr lang="en"/>
          </a:p>
        </p:txBody>
      </p:sp>
    </p:spTree>
    <p:extLst>
      <p:ext uri="{BB962C8B-B14F-4D97-AF65-F5344CB8AC3E}">
        <p14:creationId xmlns:p14="http://schemas.microsoft.com/office/powerpoint/2010/main" val="2183775863"/>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1" name="TextBox 20"/>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939710914"/>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759380252"/>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2401680838"/>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4061325601"/>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693293906"/>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59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59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526756996"/>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In Hospital</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1</a:t>
            </a:r>
          </a:p>
        </p:txBody>
      </p:sp>
      <p:sp>
        <p:nvSpPr>
          <p:cNvPr id="3" name="TextBox 2"/>
          <p:cNvSpPr txBox="1"/>
          <p:nvPr/>
        </p:nvSpPr>
        <p:spPr>
          <a:xfrm>
            <a:off x="1374750" y="2819400"/>
            <a:ext cx="4708340" cy="400110"/>
          </a:xfrm>
          <a:prstGeom prst="rect">
            <a:avLst/>
          </a:prstGeom>
          <a:noFill/>
        </p:spPr>
        <p:txBody>
          <a:bodyPr wrap="none" rtlCol="0">
            <a:spAutoFit/>
          </a:bodyPr>
          <a:lstStyle/>
          <a:p>
            <a:r>
              <a:rPr lang="en-US" sz="2000" dirty="0" smtClean="0"/>
              <a:t>3. Doctor waste many time to data entry</a:t>
            </a:r>
            <a:endParaRPr lang="vi-V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468" y="3777658"/>
            <a:ext cx="3597899" cy="2398599"/>
          </a:xfrm>
          <a:prstGeom prst="rect">
            <a:avLst/>
          </a:prstGeom>
        </p:spPr>
      </p:pic>
      <p:sp>
        <p:nvSpPr>
          <p:cNvPr id="5" name="Title 4"/>
          <p:cNvSpPr>
            <a:spLocks noGrp="1"/>
          </p:cNvSpPr>
          <p:nvPr>
            <p:ph type="title"/>
          </p:nvPr>
        </p:nvSpPr>
        <p:spPr/>
        <p:txBody>
          <a:bodyPr/>
          <a:lstStyle/>
          <a:p>
            <a:endParaRPr lang="en-US"/>
          </a:p>
        </p:txBody>
      </p:sp>
      <p:sp>
        <p:nvSpPr>
          <p:cNvPr id="13"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20186147"/>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783375476"/>
      </p:ext>
    </p:extLst>
  </p:cSld>
  <p:clrMapOvr>
    <a:masterClrMapping/>
  </p:clrMapOvr>
  <p:transition spd="slow">
    <p:cu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61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Tree>
    <p:extLst>
      <p:ext uri="{BB962C8B-B14F-4D97-AF65-F5344CB8AC3E}">
        <p14:creationId xmlns:p14="http://schemas.microsoft.com/office/powerpoint/2010/main" val="3447632554"/>
      </p:ext>
    </p:extLst>
  </p:cSld>
  <p:clrMapOvr>
    <a:masterClrMapping/>
  </p:clrMapOvr>
  <p:transition spd="slow">
    <p:cu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97900741"/>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63</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5505986"/>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633542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977962268"/>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987756293"/>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36230896"/>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0"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695807429"/>
      </p:ext>
    </p:extLst>
  </p:cSld>
  <p:clrMapOvr>
    <a:masterClrMapping/>
  </p:clrMapOvr>
  <p:transition spd="slow">
    <p:cu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Analytic New 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spTree>
    <p:extLst>
      <p:ext uri="{BB962C8B-B14F-4D97-AF65-F5344CB8AC3E}">
        <p14:creationId xmlns:p14="http://schemas.microsoft.com/office/powerpoint/2010/main" val="58780027"/>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Tracking patient’s practice data</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2</a:t>
            </a:r>
          </a:p>
        </p:txBody>
      </p:sp>
      <p:sp>
        <p:nvSpPr>
          <p:cNvPr id="3" name="TextBox 2"/>
          <p:cNvSpPr txBox="1"/>
          <p:nvPr/>
        </p:nvSpPr>
        <p:spPr>
          <a:xfrm>
            <a:off x="1374750" y="2819400"/>
            <a:ext cx="6582251" cy="707886"/>
          </a:xfrm>
          <a:prstGeom prst="rect">
            <a:avLst/>
          </a:prstGeom>
          <a:noFill/>
        </p:spPr>
        <p:txBody>
          <a:bodyPr wrap="none" rtlCol="0">
            <a:spAutoFit/>
          </a:bodyPr>
          <a:lstStyle/>
          <a:p>
            <a:pPr marL="285750" indent="-285750">
              <a:buFont typeface="Arial" pitchFamily="34" charset="0"/>
              <a:buChar char="•"/>
            </a:pPr>
            <a:r>
              <a:rPr lang="en-US" sz="2000" dirty="0" smtClean="0"/>
              <a:t>Doctor </a:t>
            </a:r>
            <a:r>
              <a:rPr lang="en-US" sz="2000" dirty="0"/>
              <a:t>cannot know what’s patient do, patient’s </a:t>
            </a:r>
            <a:r>
              <a:rPr lang="en-US" sz="2000" dirty="0" smtClean="0"/>
              <a:t>status</a:t>
            </a:r>
          </a:p>
          <a:p>
            <a:r>
              <a:rPr lang="en-US" sz="2000" dirty="0" smtClean="0"/>
              <a:t>everyday </a:t>
            </a:r>
            <a:r>
              <a:rPr lang="en-US" sz="2000" dirty="0"/>
              <a:t>when them is treating</a:t>
            </a:r>
            <a:endParaRPr lang="vi-VN"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649" y="4002833"/>
            <a:ext cx="1809750" cy="2190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3950" y="4110923"/>
            <a:ext cx="1620942" cy="1620942"/>
          </a:xfrm>
          <a:prstGeom prst="rect">
            <a:avLst/>
          </a:prstGeom>
        </p:spPr>
      </p:pic>
      <p:sp>
        <p:nvSpPr>
          <p:cNvPr id="2" name="Title 1"/>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766059444"/>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70</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2918781255"/>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387784093"/>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295962990"/>
      </p:ext>
    </p:extLst>
  </p:cSld>
  <p:clrMapOvr>
    <a:masterClrMapping/>
  </p:clrMapOvr>
  <p:transition spd="slow">
    <p:cu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2351506408"/>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74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74</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4197041342"/>
      </p:ext>
    </p:extLst>
  </p:cSld>
  <p:clrMapOvr>
    <a:masterClrMapping/>
  </p:clrMapOvr>
  <p:transition spd="slow">
    <p:cu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75</a:t>
            </a:fld>
            <a:endParaRPr lang="en"/>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 y="1587684"/>
            <a:ext cx="3735161" cy="498021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9329" y="1573892"/>
            <a:ext cx="3599603" cy="5007799"/>
          </a:xfrm>
          <a:prstGeom prst="rect">
            <a:avLst/>
          </a:prstGeom>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742684994"/>
      </p:ext>
    </p:extLst>
  </p:cSld>
  <p:clrMapOvr>
    <a:masterClrMapping/>
  </p:clrMapOvr>
  <p:transition spd="slow">
    <p:cu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76</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76</a:t>
            </a:fld>
            <a:endParaRPr lang="en" dirty="0"/>
          </a:p>
        </p:txBody>
      </p:sp>
      <p:grpSp>
        <p:nvGrpSpPr>
          <p:cNvPr id="9" name="Shape 688"/>
          <p:cNvGrpSpPr/>
          <p:nvPr/>
        </p:nvGrpSpPr>
        <p:grpSpPr>
          <a:xfrm>
            <a:off x="3089253" y="3257152"/>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887820"/>
            <a:ext cx="675723" cy="369332"/>
          </a:xfrm>
          <a:prstGeom prst="rect">
            <a:avLst/>
          </a:prstGeom>
          <a:noFill/>
        </p:spPr>
        <p:txBody>
          <a:bodyPr wrap="square" rtlCol="0">
            <a:spAutoFit/>
          </a:bodyPr>
          <a:lstStyle/>
          <a:p>
            <a:r>
              <a:rPr lang="en-US" sz="1800" b="1" dirty="0" smtClean="0"/>
              <a:t>0..1</a:t>
            </a:r>
            <a:endParaRPr lang="en-US" sz="1800" b="1" dirty="0"/>
          </a:p>
        </p:txBody>
      </p:sp>
      <p:cxnSp>
        <p:nvCxnSpPr>
          <p:cNvPr id="26" name="Elbow Connector 25"/>
          <p:cNvCxnSpPr>
            <a:stCxn id="11" idx="0"/>
            <a:endCxn id="13" idx="1"/>
          </p:cNvCxnSpPr>
          <p:nvPr/>
        </p:nvCxnSpPr>
        <p:spPr>
          <a:xfrm rot="5400000" flipH="1" flipV="1">
            <a:off x="4822775" y="2085200"/>
            <a:ext cx="891168"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723252"/>
            <a:ext cx="312906" cy="369332"/>
          </a:xfrm>
          <a:prstGeom prst="rect">
            <a:avLst/>
          </a:prstGeom>
          <a:noFill/>
        </p:spPr>
        <p:txBody>
          <a:bodyPr wrap="none" rtlCol="0">
            <a:spAutoFit/>
          </a:bodyPr>
          <a:lstStyle/>
          <a:p>
            <a:r>
              <a:rPr lang="en-US" sz="1800" b="1" dirty="0" smtClean="0"/>
              <a:t>1</a:t>
            </a:r>
            <a:endParaRPr lang="en-US" sz="1800" b="1" dirty="0"/>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177418390"/>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77</a:t>
            </a:fld>
            <a:endParaRPr lang="en"/>
          </a:p>
        </p:txBody>
      </p:sp>
      <p:sp>
        <p:nvSpPr>
          <p:cNvPr id="8" name="Shape 301"/>
          <p:cNvSpPr txBox="1">
            <a:spLocks/>
          </p:cNvSpPr>
          <p:nvPr/>
        </p:nvSpPr>
        <p:spPr>
          <a:xfrm>
            <a:off x="7560595" y="5607102"/>
            <a:ext cx="411524" cy="393524"/>
          </a:xfrm>
          <a:prstGeom prst="rect">
            <a:avLst/>
          </a:prstGeom>
        </p:spPr>
        <p:txBody>
          <a:bodyPr vert="horz" lIns="68569" tIns="68569" rIns="68569" bIns="68569"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77</a:t>
            </a:fld>
            <a:endParaRPr lang="en" dirty="0"/>
          </a:p>
        </p:txBody>
      </p:sp>
      <p:grpSp>
        <p:nvGrpSpPr>
          <p:cNvPr id="9" name="Shape 688"/>
          <p:cNvGrpSpPr/>
          <p:nvPr/>
        </p:nvGrpSpPr>
        <p:grpSpPr>
          <a:xfrm>
            <a:off x="3089253" y="3048000"/>
            <a:ext cx="2905475" cy="1373463"/>
            <a:chOff x="4336150" y="2339323"/>
            <a:chExt cx="1814399" cy="595245"/>
          </a:xfrm>
          <a:solidFill>
            <a:schemeClr val="bg2"/>
          </a:solidFill>
        </p:grpSpPr>
        <p:sp>
          <p:nvSpPr>
            <p:cNvPr id="10"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fromDate</a:t>
              </a:r>
            </a:p>
            <a:p>
              <a:pPr defTabSz="685800"/>
              <a:r>
                <a:rPr lang="en" sz="1500" kern="0" dirty="0" smtClean="0">
                  <a:solidFill>
                    <a:srgbClr val="000000"/>
                  </a:solidFill>
                  <a:latin typeface="Arial"/>
                  <a:cs typeface="Arial"/>
                  <a:sym typeface="Arial"/>
                  <a:rtl val="0"/>
                </a:rPr>
                <a:t>toDate</a:t>
              </a:r>
            </a:p>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1"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Treatment</a:t>
              </a:r>
              <a:endParaRPr lang="en" sz="1050" b="1" kern="0" dirty="0">
                <a:solidFill>
                  <a:srgbClr val="000000"/>
                </a:solidFill>
                <a:latin typeface="Arial"/>
                <a:cs typeface="Arial"/>
                <a:sym typeface="Arial"/>
                <a:rtl val="0"/>
              </a:endParaRPr>
            </a:p>
          </p:txBody>
        </p:sp>
      </p:grpSp>
      <p:grpSp>
        <p:nvGrpSpPr>
          <p:cNvPr id="12" name="Shape 688"/>
          <p:cNvGrpSpPr/>
          <p:nvPr/>
        </p:nvGrpSpPr>
        <p:grpSpPr>
          <a:xfrm>
            <a:off x="5994728" y="1642676"/>
            <a:ext cx="2905477" cy="1091119"/>
            <a:chOff x="4336149" y="2339323"/>
            <a:chExt cx="1814400" cy="506996"/>
          </a:xfrm>
          <a:solidFill>
            <a:schemeClr val="bg2"/>
          </a:solidFill>
        </p:grpSpPr>
        <p:sp>
          <p:nvSpPr>
            <p:cNvPr id="13" name="Shape 689"/>
            <p:cNvSpPr/>
            <p:nvPr/>
          </p:nvSpPr>
          <p:spPr>
            <a:xfrm>
              <a:off x="4336149" y="2504507"/>
              <a:ext cx="1814399" cy="341812"/>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chemeClr val="tx1"/>
                  </a:solidFill>
                  <a:latin typeface="Arial"/>
                  <a:cs typeface="Arial"/>
                  <a:sym typeface="Arial"/>
                  <a:rtl val="0"/>
                </a:rPr>
                <a:t>appointmentDateTime</a:t>
              </a:r>
            </a:p>
            <a:p>
              <a:pPr defTabSz="685800"/>
              <a:r>
                <a:rPr lang="en" sz="1500" b="1" kern="0" dirty="0" smtClean="0">
                  <a:solidFill>
                    <a:schemeClr val="tx1"/>
                  </a:solidFill>
                  <a:latin typeface="Arial"/>
                  <a:cs typeface="Arial"/>
                  <a:sym typeface="Arial"/>
                  <a:rtl val="0"/>
                </a:rPr>
                <a:t>…</a:t>
              </a:r>
              <a:endParaRPr lang="en" sz="1500" kern="0" dirty="0">
                <a:solidFill>
                  <a:schemeClr val="tx1"/>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4"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Appointment</a:t>
              </a:r>
              <a:endParaRPr lang="en" sz="1050" b="1" kern="0" dirty="0">
                <a:solidFill>
                  <a:srgbClr val="000000"/>
                </a:solidFill>
                <a:latin typeface="Arial"/>
                <a:cs typeface="Arial"/>
                <a:sym typeface="Arial"/>
                <a:rtl val="0"/>
              </a:endParaRPr>
            </a:p>
          </p:txBody>
        </p:sp>
      </p:grpSp>
      <p:sp>
        <p:nvSpPr>
          <p:cNvPr id="15" name="TextBox 14"/>
          <p:cNvSpPr txBox="1"/>
          <p:nvPr/>
        </p:nvSpPr>
        <p:spPr>
          <a:xfrm>
            <a:off x="5656393" y="1966531"/>
            <a:ext cx="225556" cy="369332"/>
          </a:xfrm>
          <a:prstGeom prst="rect">
            <a:avLst/>
          </a:prstGeom>
          <a:noFill/>
        </p:spPr>
        <p:txBody>
          <a:bodyPr wrap="square" rtlCol="0">
            <a:spAutoFit/>
          </a:bodyPr>
          <a:lstStyle/>
          <a:p>
            <a:r>
              <a:rPr lang="en-US" sz="1800" b="1" dirty="0"/>
              <a:t>1</a:t>
            </a:r>
          </a:p>
        </p:txBody>
      </p:sp>
      <p:sp>
        <p:nvSpPr>
          <p:cNvPr id="16" name="TextBox 15"/>
          <p:cNvSpPr txBox="1"/>
          <p:nvPr/>
        </p:nvSpPr>
        <p:spPr>
          <a:xfrm>
            <a:off x="4048676" y="2667000"/>
            <a:ext cx="675723" cy="369332"/>
          </a:xfrm>
          <a:prstGeom prst="rect">
            <a:avLst/>
          </a:prstGeom>
          <a:noFill/>
        </p:spPr>
        <p:txBody>
          <a:bodyPr wrap="square" rtlCol="0">
            <a:spAutoFit/>
          </a:bodyPr>
          <a:lstStyle/>
          <a:p>
            <a:r>
              <a:rPr lang="en-US" sz="1800" b="1" dirty="0" smtClean="0"/>
              <a:t>0..1</a:t>
            </a:r>
            <a:endParaRPr lang="en-US" sz="1800" b="1" dirty="0"/>
          </a:p>
        </p:txBody>
      </p:sp>
      <p:grpSp>
        <p:nvGrpSpPr>
          <p:cNvPr id="17" name="Shape 688"/>
          <p:cNvGrpSpPr/>
          <p:nvPr/>
        </p:nvGrpSpPr>
        <p:grpSpPr>
          <a:xfrm>
            <a:off x="431314" y="5261803"/>
            <a:ext cx="2156257" cy="1231164"/>
            <a:chOff x="4336150" y="2339323"/>
            <a:chExt cx="1814399" cy="595245"/>
          </a:xfrm>
          <a:solidFill>
            <a:schemeClr val="bg2"/>
          </a:solidFill>
        </p:grpSpPr>
        <p:sp>
          <p:nvSpPr>
            <p:cNvPr id="18"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19"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Practice</a:t>
              </a:r>
              <a:endParaRPr lang="en" sz="1050" b="1" kern="0" dirty="0">
                <a:solidFill>
                  <a:srgbClr val="000000"/>
                </a:solidFill>
                <a:latin typeface="Arial"/>
                <a:cs typeface="Arial"/>
                <a:sym typeface="Arial"/>
                <a:rtl val="0"/>
              </a:endParaRPr>
            </a:p>
          </p:txBody>
        </p:sp>
      </p:grpSp>
      <p:grpSp>
        <p:nvGrpSpPr>
          <p:cNvPr id="20" name="Shape 688"/>
          <p:cNvGrpSpPr/>
          <p:nvPr/>
        </p:nvGrpSpPr>
        <p:grpSpPr>
          <a:xfrm>
            <a:off x="3089253" y="5261803"/>
            <a:ext cx="2905475" cy="1231164"/>
            <a:chOff x="4336150" y="2339323"/>
            <a:chExt cx="1814399" cy="595245"/>
          </a:xfrm>
          <a:solidFill>
            <a:schemeClr val="bg2"/>
          </a:solidFill>
        </p:grpSpPr>
        <p:sp>
          <p:nvSpPr>
            <p:cNvPr id="21"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2"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Medicine</a:t>
              </a:r>
              <a:endParaRPr lang="en" sz="1050" b="1" kern="0" dirty="0">
                <a:solidFill>
                  <a:srgbClr val="000000"/>
                </a:solidFill>
                <a:latin typeface="Arial"/>
                <a:cs typeface="Arial"/>
                <a:sym typeface="Arial"/>
                <a:rtl val="0"/>
              </a:endParaRPr>
            </a:p>
          </p:txBody>
        </p:sp>
      </p:grpSp>
      <p:grpSp>
        <p:nvGrpSpPr>
          <p:cNvPr id="23" name="Shape 688"/>
          <p:cNvGrpSpPr/>
          <p:nvPr/>
        </p:nvGrpSpPr>
        <p:grpSpPr>
          <a:xfrm>
            <a:off x="6309527" y="5296939"/>
            <a:ext cx="2502135" cy="1196028"/>
            <a:chOff x="4336150" y="2339323"/>
            <a:chExt cx="1814399" cy="595245"/>
          </a:xfrm>
          <a:solidFill>
            <a:schemeClr val="bg2"/>
          </a:solidFill>
        </p:grpSpPr>
        <p:sp>
          <p:nvSpPr>
            <p:cNvPr id="24" name="Shape 689"/>
            <p:cNvSpPr/>
            <p:nvPr/>
          </p:nvSpPr>
          <p:spPr>
            <a:xfrm>
              <a:off x="4336150" y="2504507"/>
              <a:ext cx="1814399" cy="4300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500" kern="0" dirty="0" smtClean="0">
                  <a:solidFill>
                    <a:srgbClr val="000000"/>
                  </a:solidFill>
                  <a:latin typeface="Arial"/>
                  <a:cs typeface="Arial"/>
                  <a:sym typeface="Arial"/>
                  <a:rtl val="0"/>
                </a:rPr>
                <a:t>…</a:t>
              </a:r>
              <a:endParaRPr lang="en" sz="1500" kern="0" dirty="0">
                <a:solidFill>
                  <a:srgbClr val="000000"/>
                </a:solidFill>
                <a:latin typeface="Arial"/>
                <a:cs typeface="Arial"/>
                <a:sym typeface="Arial"/>
                <a:rtl val="0"/>
              </a:endParaRPr>
            </a:p>
            <a:p>
              <a:pPr defTabSz="685800"/>
              <a:endParaRPr lang="en" sz="1500" kern="0" dirty="0">
                <a:solidFill>
                  <a:srgbClr val="000000"/>
                </a:solidFill>
                <a:latin typeface="Arial"/>
                <a:cs typeface="Arial"/>
                <a:sym typeface="Arial"/>
                <a:rtl val="0"/>
              </a:endParaRPr>
            </a:p>
          </p:txBody>
        </p:sp>
        <p:sp>
          <p:nvSpPr>
            <p:cNvPr id="25" name="Shape 690"/>
            <p:cNvSpPr/>
            <p:nvPr/>
          </p:nvSpPr>
          <p:spPr>
            <a:xfrm>
              <a:off x="4336150" y="2339323"/>
              <a:ext cx="1814399" cy="16518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smtClean="0">
                  <a:solidFill>
                    <a:srgbClr val="000000"/>
                  </a:solidFill>
                  <a:latin typeface="Arial"/>
                  <a:cs typeface="Arial"/>
                  <a:sym typeface="Arial"/>
                  <a:rtl val="0"/>
                </a:rPr>
                <a:t>Food</a:t>
              </a:r>
              <a:endParaRPr lang="en" sz="1050" b="1" kern="0" dirty="0">
                <a:solidFill>
                  <a:srgbClr val="000000"/>
                </a:solidFill>
                <a:latin typeface="Arial"/>
                <a:cs typeface="Arial"/>
                <a:sym typeface="Arial"/>
                <a:rtl val="0"/>
              </a:endParaRPr>
            </a:p>
          </p:txBody>
        </p:sp>
      </p:grpSp>
      <p:cxnSp>
        <p:nvCxnSpPr>
          <p:cNvPr id="26" name="Elbow Connector 25"/>
          <p:cNvCxnSpPr>
            <a:stCxn id="11" idx="0"/>
            <a:endCxn id="13" idx="1"/>
          </p:cNvCxnSpPr>
          <p:nvPr/>
        </p:nvCxnSpPr>
        <p:spPr>
          <a:xfrm rot="5400000" flipH="1" flipV="1">
            <a:off x="4927351" y="1980624"/>
            <a:ext cx="682016" cy="145273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9" idx="0"/>
            <a:endCxn id="10" idx="1"/>
          </p:cNvCxnSpPr>
          <p:nvPr/>
        </p:nvCxnSpPr>
        <p:spPr>
          <a:xfrm rot="5400000" flipH="1" flipV="1">
            <a:off x="1631099" y="3803649"/>
            <a:ext cx="1336499" cy="1579810"/>
          </a:xfrm>
          <a:prstGeom prst="bentConnector2">
            <a:avLst/>
          </a:prstGeom>
          <a:ln w="38100"/>
        </p:spPr>
        <p:style>
          <a:lnRef idx="1">
            <a:schemeClr val="accent6"/>
          </a:lnRef>
          <a:fillRef idx="0">
            <a:schemeClr val="accent6"/>
          </a:fillRef>
          <a:effectRef idx="0">
            <a:schemeClr val="accent6"/>
          </a:effectRef>
          <a:fontRef idx="minor">
            <a:schemeClr val="tx1"/>
          </a:fontRef>
        </p:style>
      </p:cxnSp>
      <p:sp>
        <p:nvSpPr>
          <p:cNvPr id="28" name="TextBox 27"/>
          <p:cNvSpPr txBox="1"/>
          <p:nvPr/>
        </p:nvSpPr>
        <p:spPr>
          <a:xfrm>
            <a:off x="2514600"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29" name="TextBox 28"/>
          <p:cNvSpPr txBox="1"/>
          <p:nvPr/>
        </p:nvSpPr>
        <p:spPr>
          <a:xfrm>
            <a:off x="4083867" y="4941543"/>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0" name="Straight Connector 29"/>
          <p:cNvCxnSpPr>
            <a:stCxn id="10" idx="2"/>
          </p:cNvCxnSpPr>
          <p:nvPr/>
        </p:nvCxnSpPr>
        <p:spPr>
          <a:xfrm flipH="1">
            <a:off x="4541990" y="4421463"/>
            <a:ext cx="1" cy="84033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076575" y="4431268"/>
            <a:ext cx="530915" cy="369332"/>
          </a:xfrm>
          <a:prstGeom prst="rect">
            <a:avLst/>
          </a:prstGeom>
          <a:noFill/>
        </p:spPr>
        <p:txBody>
          <a:bodyPr wrap="none" rtlCol="0">
            <a:spAutoFit/>
          </a:bodyPr>
          <a:lstStyle/>
          <a:p>
            <a:r>
              <a:rPr lang="en-US" sz="1800" b="1" dirty="0" smtClean="0"/>
              <a:t>0..*</a:t>
            </a:r>
            <a:endParaRPr lang="en-US" sz="1800" b="1" dirty="0"/>
          </a:p>
        </p:txBody>
      </p:sp>
      <p:sp>
        <p:nvSpPr>
          <p:cNvPr id="32" name="TextBox 31"/>
          <p:cNvSpPr txBox="1"/>
          <p:nvPr/>
        </p:nvSpPr>
        <p:spPr>
          <a:xfrm>
            <a:off x="848273" y="4934346"/>
            <a:ext cx="675723" cy="369332"/>
          </a:xfrm>
          <a:prstGeom prst="rect">
            <a:avLst/>
          </a:prstGeom>
          <a:noFill/>
        </p:spPr>
        <p:txBody>
          <a:bodyPr wrap="square" rtlCol="0">
            <a:spAutoFit/>
          </a:bodyPr>
          <a:lstStyle/>
          <a:p>
            <a:r>
              <a:rPr lang="en-US" sz="1800" b="1" dirty="0" smtClean="0"/>
              <a:t>0..*</a:t>
            </a:r>
            <a:endParaRPr lang="en-US" sz="1800" b="1" dirty="0"/>
          </a:p>
        </p:txBody>
      </p:sp>
      <p:cxnSp>
        <p:nvCxnSpPr>
          <p:cNvPr id="33" name="Elbow Connector 32"/>
          <p:cNvCxnSpPr>
            <a:stCxn id="25" idx="0"/>
            <a:endCxn id="10" idx="3"/>
          </p:cNvCxnSpPr>
          <p:nvPr/>
        </p:nvCxnSpPr>
        <p:spPr>
          <a:xfrm rot="16200000" flipV="1">
            <a:off x="6091845" y="3828188"/>
            <a:ext cx="1371635" cy="1565867"/>
          </a:xfrm>
          <a:prstGeom prst="bentConnector2">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07841" y="3581400"/>
            <a:ext cx="530915" cy="369332"/>
          </a:xfrm>
          <a:prstGeom prst="rect">
            <a:avLst/>
          </a:prstGeom>
          <a:noFill/>
        </p:spPr>
        <p:txBody>
          <a:bodyPr wrap="none" rtlCol="0">
            <a:spAutoFit/>
          </a:bodyPr>
          <a:lstStyle/>
          <a:p>
            <a:r>
              <a:rPr lang="en-US" sz="1800" b="1" dirty="0" smtClean="0"/>
              <a:t>0..*</a:t>
            </a:r>
            <a:endParaRPr lang="en-US" sz="1800" b="1" dirty="0"/>
          </a:p>
        </p:txBody>
      </p:sp>
      <p:sp>
        <p:nvSpPr>
          <p:cNvPr id="35" name="TextBox 34"/>
          <p:cNvSpPr txBox="1"/>
          <p:nvPr/>
        </p:nvSpPr>
        <p:spPr>
          <a:xfrm>
            <a:off x="7634257" y="4934346"/>
            <a:ext cx="675723" cy="369332"/>
          </a:xfrm>
          <a:prstGeom prst="rect">
            <a:avLst/>
          </a:prstGeom>
          <a:noFill/>
        </p:spPr>
        <p:txBody>
          <a:bodyPr wrap="square" rtlCol="0">
            <a:spAutoFit/>
          </a:bodyPr>
          <a:lstStyle/>
          <a:p>
            <a:r>
              <a:rPr lang="en-US" sz="1800" b="1" dirty="0" smtClean="0"/>
              <a:t>0..*</a:t>
            </a:r>
            <a:endParaRPr lang="en-US" sz="1800" b="1" dirty="0"/>
          </a:p>
        </p:txBody>
      </p:sp>
      <p:sp>
        <p:nvSpPr>
          <p:cNvPr id="4" name="Title 3"/>
          <p:cNvSpPr>
            <a:spLocks noGrp="1"/>
          </p:cNvSpPr>
          <p:nvPr>
            <p:ph type="title"/>
          </p:nvPr>
        </p:nvSpPr>
        <p:spPr/>
        <p:txBody>
          <a:bodyPr/>
          <a:lstStyle/>
          <a:p>
            <a:endParaRPr lang="en-US" dirty="0"/>
          </a:p>
        </p:txBody>
      </p:sp>
      <p:sp>
        <p:nvSpPr>
          <p:cNvPr id="37"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479408052"/>
      </p:ext>
    </p:extLst>
  </p:cSld>
  <p:clrMapOvr>
    <a:masterClrMapping/>
  </p:clrMapOvr>
  <p:transition spd="slow">
    <p:cu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42035896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79</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051256566"/>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6" name="Shape 6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a:t>
            </a:fld>
            <a:endParaRPr lang="en"/>
          </a:p>
        </p:txBody>
      </p:sp>
      <p:sp>
        <p:nvSpPr>
          <p:cNvPr id="65" name="Shape 65"/>
          <p:cNvSpPr txBox="1"/>
          <p:nvPr/>
        </p:nvSpPr>
        <p:spPr>
          <a:xfrm>
            <a:off x="2263950" y="1770775"/>
            <a:ext cx="6096899" cy="889200"/>
          </a:xfrm>
          <a:prstGeom prst="rect">
            <a:avLst/>
          </a:prstGeom>
          <a:noFill/>
          <a:ln>
            <a:noFill/>
          </a:ln>
        </p:spPr>
        <p:txBody>
          <a:bodyPr lIns="91425" tIns="91425" rIns="91425" bIns="91425" anchor="ctr" anchorCtr="0">
            <a:noAutofit/>
          </a:bodyPr>
          <a:lstStyle/>
          <a:p>
            <a:pPr lvl="0" rtl="0">
              <a:spcBef>
                <a:spcPts val="600"/>
              </a:spcBef>
              <a:spcAft>
                <a:spcPts val="600"/>
              </a:spcAft>
              <a:buNone/>
            </a:pPr>
            <a:r>
              <a:rPr lang="en" sz="2000" dirty="0" smtClean="0">
                <a:solidFill>
                  <a:schemeClr val="dk1"/>
                </a:solidFill>
              </a:rPr>
              <a:t>Wirstband with low-usable application</a:t>
            </a:r>
            <a:endParaRPr lang="en" sz="2000" dirty="0">
              <a:solidFill>
                <a:schemeClr val="dk1"/>
              </a:solidFill>
            </a:endParaRPr>
          </a:p>
        </p:txBody>
      </p:sp>
      <p:sp>
        <p:nvSpPr>
          <p:cNvPr id="68" name="Shape 68"/>
          <p:cNvSpPr/>
          <p:nvPr/>
        </p:nvSpPr>
        <p:spPr>
          <a:xfrm>
            <a:off x="1374750" y="1770775"/>
            <a:ext cx="889200" cy="889200"/>
          </a:xfrm>
          <a:prstGeom prst="ellipse">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3000" b="1" dirty="0"/>
              <a:t>3</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3390092"/>
            <a:ext cx="5630740" cy="31672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0" y="3189884"/>
            <a:ext cx="3143250" cy="3143250"/>
          </a:xfrm>
          <a:prstGeom prst="rect">
            <a:avLst/>
          </a:prstGeom>
        </p:spPr>
      </p:pic>
      <p:sp>
        <p:nvSpPr>
          <p:cNvPr id="3" name="Title 2"/>
          <p:cNvSpPr>
            <a:spLocks noGrp="1"/>
          </p:cNvSpPr>
          <p:nvPr>
            <p:ph type="title"/>
          </p:nvPr>
        </p:nvSpPr>
        <p:spPr/>
        <p:txBody>
          <a:bodyPr/>
          <a:lstStyle/>
          <a:p>
            <a:endParaRPr lang="en-US"/>
          </a:p>
        </p:txBody>
      </p:sp>
      <p:sp>
        <p:nvSpPr>
          <p:cNvPr id="12" name="Shape 64"/>
          <p:cNvSpPr txBox="1">
            <a:spLocks/>
          </p:cNvSpPr>
          <p:nvPr/>
        </p:nvSpPr>
        <p:spPr>
          <a:xfrm>
            <a:off x="1" y="0"/>
            <a:ext cx="9105490" cy="117206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marL="228600"/>
            <a:r>
              <a:rPr lang="en" b="1" kern="0" smtClean="0">
                <a:solidFill>
                  <a:srgbClr val="00B050"/>
                </a:solidFill>
                <a:cs typeface="Arial"/>
              </a:rPr>
              <a:t>Problems</a:t>
            </a:r>
            <a:endParaRPr lang="en" dirty="0"/>
          </a:p>
        </p:txBody>
      </p:sp>
    </p:spTree>
    <p:extLst>
      <p:ext uri="{BB962C8B-B14F-4D97-AF65-F5344CB8AC3E}">
        <p14:creationId xmlns:p14="http://schemas.microsoft.com/office/powerpoint/2010/main" val="2593828609"/>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934512145"/>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178104324"/>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49581702"/>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83</a:t>
            </a:fld>
            <a:endParaRPr lang="en"/>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30774026"/>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84</a:t>
            </a:fld>
            <a:endParaRPr lang="en"/>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704406320"/>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85</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9401844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86</a:t>
            </a:fld>
            <a:endParaRPr lang="en"/>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853113"/>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565484"/>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88</a:t>
            </a:fld>
            <a:endParaRPr lang="en"/>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183573"/>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97385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Solution</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spTree>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90</a:t>
            </a:fld>
            <a:endParaRPr lang="en"/>
          </a:p>
        </p:txBody>
      </p:sp>
      <p:sp>
        <p:nvSpPr>
          <p:cNvPr id="9" name="Shape 300"/>
          <p:cNvSpPr txBox="1"/>
          <p:nvPr/>
        </p:nvSpPr>
        <p:spPr>
          <a:xfrm>
            <a:off x="702017" y="1484662"/>
            <a:ext cx="8115146" cy="4998200"/>
          </a:xfrm>
          <a:prstGeom prst="rect">
            <a:avLst/>
          </a:prstGeom>
          <a:noFill/>
          <a:ln>
            <a:noFill/>
          </a:ln>
        </p:spPr>
        <p:txBody>
          <a:bodyPr lIns="68569" tIns="68569" rIns="68569" bIns="68569" anchor="t" anchorCtr="0">
            <a:noAutofit/>
          </a:bodyPr>
          <a:lstStyle/>
          <a:p>
            <a:pPr>
              <a:buClr>
                <a:srgbClr val="000000"/>
              </a:buClr>
              <a:buSzPct val="25000"/>
              <a:buFont typeface="Arial"/>
              <a:buNone/>
            </a:pPr>
            <a:r>
              <a:rPr lang="en-US" sz="2400" kern="0" dirty="0" smtClean="0">
                <a:cs typeface="Arial"/>
                <a:sym typeface="Arial"/>
                <a:rtl val="0"/>
              </a:rPr>
              <a:t>Demo : Set time of patient </a:t>
            </a:r>
            <a:r>
              <a:rPr lang="en-US" sz="2400" kern="0" dirty="0" err="1" smtClean="0">
                <a:cs typeface="Arial"/>
                <a:sym typeface="Arial"/>
                <a:rtl val="0"/>
              </a:rPr>
              <a:t>KhuongMH’s</a:t>
            </a:r>
            <a:r>
              <a:rPr lang="en-US" sz="2400" kern="0" dirty="0" smtClean="0">
                <a:cs typeface="Arial"/>
                <a:sym typeface="Arial"/>
                <a:rtl val="0"/>
              </a:rPr>
              <a:t> smartphone to 6h59m</a:t>
            </a:r>
            <a:endParaRPr lang="en-US" sz="2400" kern="0" dirty="0">
              <a:cs typeface="Arial"/>
              <a:sym typeface="Arial"/>
              <a:rtl val="0"/>
            </a:endParaRPr>
          </a:p>
        </p:txBody>
      </p:sp>
    </p:spTree>
    <p:extLst>
      <p:ext uri="{BB962C8B-B14F-4D97-AF65-F5344CB8AC3E}">
        <p14:creationId xmlns:p14="http://schemas.microsoft.com/office/powerpoint/2010/main" val="2318601917"/>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smtClean="0">
                <a:solidFill>
                  <a:srgbClr val="00B050"/>
                </a:solidFill>
              </a:rPr>
              <a:t>Read Wristband’s Data</a:t>
            </a:r>
            <a:endParaRPr lang="en" sz="4800" b="1" dirty="0">
              <a:solidFill>
                <a:srgbClr val="00B050"/>
              </a:solidFill>
            </a:endParaRP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91</a:t>
            </a:fld>
            <a:endParaRPr lang="en"/>
          </a:p>
        </p:txBody>
      </p:sp>
    </p:spTree>
    <p:extLst>
      <p:ext uri="{BB962C8B-B14F-4D97-AF65-F5344CB8AC3E}">
        <p14:creationId xmlns:p14="http://schemas.microsoft.com/office/powerpoint/2010/main" val="2979260005"/>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143000"/>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Read Wristband’s Data</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92</a:t>
            </a:fld>
            <a:endParaRPr lang="e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96094705"/>
      </p:ext>
    </p:extLst>
  </p:cSld>
  <p:clrMapOvr>
    <a:masterClrMapping/>
  </p:clrMapOvr>
  <p:transition spd="slow">
    <p:cu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18"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146838184"/>
      </p:ext>
    </p:extLst>
  </p:cSld>
  <p:clrMapOvr>
    <a:masterClrMapping/>
  </p:clrMapOvr>
  <p:transition spd="slow">
    <p:cu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94</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 name="Title 1"/>
          <p:cNvSpPr>
            <a:spLocks noGrp="1"/>
          </p:cNvSpPr>
          <p:nvPr>
            <p:ph type="title"/>
          </p:nvPr>
        </p:nvSpPr>
        <p:spPr/>
        <p:txBody>
          <a:bodyPr/>
          <a:lstStyle/>
          <a:p>
            <a:endParaRPr lang="en-US"/>
          </a:p>
        </p:txBody>
      </p:sp>
      <p:sp>
        <p:nvSpPr>
          <p:cNvPr id="46"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921762769"/>
      </p:ext>
    </p:extLst>
  </p:cSld>
  <p:clrMapOvr>
    <a:masterClrMapping/>
  </p:clrMapOvr>
  <p:transition spd="slow">
    <p:cu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95</a:t>
            </a:fld>
            <a:endParaRPr lang="en"/>
          </a:p>
        </p:txBody>
      </p:sp>
      <p:pic>
        <p:nvPicPr>
          <p:cNvPr id="7"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410200" y="1907709"/>
            <a:ext cx="2590800" cy="39569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10200" y="1297494"/>
            <a:ext cx="2590800" cy="63247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flipV="1">
            <a:off x="2728799" y="4380912"/>
            <a:ext cx="2986201" cy="12578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flipV="1">
            <a:off x="2728799" y="2438400"/>
            <a:ext cx="3672001" cy="291993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endCxn id="15" idx="1"/>
          </p:cNvCxnSpPr>
          <p:nvPr/>
        </p:nvCxnSpPr>
        <p:spPr>
          <a:xfrm flipV="1">
            <a:off x="2728799" y="1613730"/>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432129372"/>
      </p:ext>
    </p:extLst>
  </p:cSld>
  <p:clrMapOvr>
    <a:masterClrMapping/>
  </p:clrMapOvr>
  <p:transition spd="slow">
    <p:cu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96</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2" name="Title 1"/>
          <p:cNvSpPr>
            <a:spLocks noGrp="1"/>
          </p:cNvSpPr>
          <p:nvPr>
            <p:ph type="title"/>
          </p:nvPr>
        </p:nvSpPr>
        <p:spPr/>
        <p:txBody>
          <a:bodyPr/>
          <a:lstStyle/>
          <a:p>
            <a:endParaRPr lang="en-US" dirty="0"/>
          </a:p>
        </p:txBody>
      </p:sp>
      <p:sp>
        <p:nvSpPr>
          <p:cNvPr id="4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3827567744"/>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97</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 name="Title 1"/>
          <p:cNvSpPr>
            <a:spLocks noGrp="1"/>
          </p:cNvSpPr>
          <p:nvPr>
            <p:ph type="title"/>
          </p:nvPr>
        </p:nvSpPr>
        <p:spPr/>
        <p:txBody>
          <a:bodyPr/>
          <a:lstStyle/>
          <a:p>
            <a:endParaRPr lang="en-US"/>
          </a:p>
        </p:txBody>
      </p:sp>
      <p:sp>
        <p:nvSpPr>
          <p:cNvPr id="20"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Read Wristband’s Data</a:t>
            </a:r>
            <a:endParaRPr lang="en" dirty="0"/>
          </a:p>
        </p:txBody>
      </p:sp>
    </p:spTree>
    <p:extLst>
      <p:ext uri="{BB962C8B-B14F-4D97-AF65-F5344CB8AC3E}">
        <p14:creationId xmlns:p14="http://schemas.microsoft.com/office/powerpoint/2010/main" val="4029119875"/>
      </p:ext>
    </p:extLst>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154747237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44000" cy="1219200"/>
          </a:xfrm>
          <a:prstGeom prst="rect">
            <a:avLst/>
          </a:prstGeom>
        </p:spPr>
        <p:txBody>
          <a:bodyPr lIns="91425" tIns="91425" rIns="91425" bIns="91425" anchor="b" anchorCtr="0">
            <a:noAutofit/>
          </a:bodyPr>
          <a:lstStyle/>
          <a:p>
            <a:pPr>
              <a:buClr>
                <a:schemeClr val="dk1"/>
              </a:buClr>
              <a:buSzPct val="30555"/>
            </a:pPr>
            <a:r>
              <a:rPr lang="en-US" b="1" kern="0" dirty="0" smtClean="0">
                <a:solidFill>
                  <a:srgbClr val="00B050"/>
                </a:solidFill>
                <a:cs typeface="Arial"/>
                <a:sym typeface="Arial"/>
                <a:rtl val="0"/>
              </a:rPr>
              <a:t>Other features</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r>
              <a:rPr lang="en" sz="2000" b="1" dirty="0" smtClean="0">
                <a:solidFill>
                  <a:srgbClr val="00D900"/>
                </a:solidFill>
              </a:rPr>
              <a:t>✓</a:t>
            </a:r>
            <a:r>
              <a:rPr lang="en" sz="1800" dirty="0" smtClean="0">
                <a:solidFill>
                  <a:srgbClr val="666666"/>
                </a:solidFill>
              </a:rPr>
              <a:t> Manage nutrition of food</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Print prescription</a:t>
            </a:r>
          </a:p>
          <a:p>
            <a:pPr lvl="0" rtl="0">
              <a:spcBef>
                <a:spcPts val="0"/>
              </a:spcBef>
              <a:buClr>
                <a:schemeClr val="dk1"/>
              </a:buClr>
              <a:buSzPct val="55000"/>
              <a:buFont typeface="Arial"/>
              <a:buNone/>
            </a:pPr>
            <a:r>
              <a:rPr lang="en" sz="2000" b="1" dirty="0" smtClean="0">
                <a:solidFill>
                  <a:srgbClr val="00D900"/>
                </a:solidFill>
              </a:rPr>
              <a:t>✓</a:t>
            </a:r>
            <a:r>
              <a:rPr lang="en" sz="1800" dirty="0" smtClean="0"/>
              <a:t> </a:t>
            </a:r>
            <a:r>
              <a:rPr lang="en" sz="1800" dirty="0" smtClean="0">
                <a:solidFill>
                  <a:srgbClr val="666666"/>
                </a:solidFill>
              </a:rPr>
              <a:t>Manage wristband</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account</a:t>
            </a:r>
          </a:p>
          <a:p>
            <a:pPr marL="0" lvl="0" indent="0">
              <a:buSzPct val="55000"/>
              <a:buNone/>
            </a:pPr>
            <a:r>
              <a:rPr lang="en" sz="2000" b="1" dirty="0" smtClean="0">
                <a:solidFill>
                  <a:srgbClr val="00D900"/>
                </a:solidFill>
              </a:rPr>
              <a:t>✓</a:t>
            </a:r>
            <a:r>
              <a:rPr lang="en" sz="1800" dirty="0" smtClean="0"/>
              <a:t> </a:t>
            </a:r>
            <a:r>
              <a:rPr lang="en" sz="1800" dirty="0" smtClean="0">
                <a:solidFill>
                  <a:srgbClr val="666666"/>
                </a:solidFill>
              </a:rPr>
              <a:t>Manage formula use to analytic patient’s data.</a:t>
            </a: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Tree>
    <p:extLst>
      <p:ext uri="{BB962C8B-B14F-4D97-AF65-F5344CB8AC3E}">
        <p14:creationId xmlns:p14="http://schemas.microsoft.com/office/powerpoint/2010/main" val="4028004574"/>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737</TotalTime>
  <Words>6125</Words>
  <Application>Microsoft Office PowerPoint</Application>
  <PresentationFormat>On-screen Show (4:3)</PresentationFormat>
  <Paragraphs>978</Paragraphs>
  <Slides>112</Slides>
  <Notes>107</Notes>
  <HiddenSlides>0</HiddenSlides>
  <MMClips>0</MMClips>
  <ScaleCrop>false</ScaleCrop>
  <HeadingPairs>
    <vt:vector size="4" baseType="variant">
      <vt:variant>
        <vt:lpstr>Theme</vt:lpstr>
      </vt:variant>
      <vt:variant>
        <vt:i4>1</vt:i4>
      </vt:variant>
      <vt:variant>
        <vt:lpstr>Slide Titles</vt:lpstr>
      </vt:variant>
      <vt:variant>
        <vt:i4>112</vt:i4>
      </vt:variant>
    </vt:vector>
  </HeadingPairs>
  <TitlesOfParts>
    <vt:vector size="113" baseType="lpstr">
      <vt:lpstr>Office Theme</vt:lpstr>
      <vt:lpstr>Health Support Tracking System</vt:lpstr>
      <vt:lpstr>Overview</vt:lpstr>
      <vt:lpstr>PowerPoint Presentation</vt:lpstr>
      <vt:lpstr>Problems</vt:lpstr>
      <vt:lpstr>Problems</vt:lpstr>
      <vt:lpstr>PowerPoint Presentation</vt:lpstr>
      <vt:lpstr>PowerPoint Presentation</vt:lpstr>
      <vt:lpstr>PowerPoint Presentation</vt:lpstr>
      <vt:lpstr>PowerPoint Presentation</vt:lpstr>
      <vt:lpstr>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Read Wristband’s Data</vt:lpstr>
      <vt:lpstr>PowerPoint Presentation</vt:lpstr>
      <vt:lpstr>PowerPoint Presentation</vt:lpstr>
      <vt:lpstr>PowerPoint Presentation</vt:lpstr>
      <vt:lpstr>PowerPoint Presentation</vt:lpstr>
      <vt:lpstr>PowerPoint Presentation</vt:lpstr>
      <vt:lpstr>PowerPoint Presentation</vt:lpstr>
      <vt:lpstr>Other features</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dc:creator>Man Huynh Khuong</dc:creator>
  <cp:lastModifiedBy>QUYHKSE61160</cp:lastModifiedBy>
  <cp:revision>388</cp:revision>
  <dcterms:modified xsi:type="dcterms:W3CDTF">2015-12-10T08:19:04Z</dcterms:modified>
</cp:coreProperties>
</file>